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544" r:id="rId3"/>
    <p:sldId id="533" r:id="rId4"/>
    <p:sldId id="530" r:id="rId5"/>
    <p:sldId id="536" r:id="rId6"/>
    <p:sldId id="534" r:id="rId7"/>
    <p:sldId id="538" r:id="rId8"/>
    <p:sldId id="539" r:id="rId9"/>
    <p:sldId id="537" r:id="rId10"/>
    <p:sldId id="540" r:id="rId11"/>
    <p:sldId id="541" r:id="rId12"/>
    <p:sldId id="535" r:id="rId13"/>
    <p:sldId id="542" r:id="rId14"/>
    <p:sldId id="543"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5" autoAdjust="0"/>
    <p:restoredTop sz="94660"/>
  </p:normalViewPr>
  <p:slideViewPr>
    <p:cSldViewPr snapToGrid="0">
      <p:cViewPr varScale="1">
        <p:scale>
          <a:sx n="103" d="100"/>
          <a:sy n="103"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93750-20A8-1B4D-B4B9-158C72F90B5E}" type="doc">
      <dgm:prSet loTypeId="urn:microsoft.com/office/officeart/2005/8/layout/hProcess3" loCatId="" qsTypeId="urn:microsoft.com/office/officeart/2005/8/quickstyle/simple1" qsCatId="simple" csTypeId="urn:microsoft.com/office/officeart/2005/8/colors/accent1_2" csCatId="accent1" phldr="1"/>
      <dgm:spPr/>
      <dgm:t>
        <a:bodyPr/>
        <a:lstStyle/>
        <a:p>
          <a:endParaRPr lang="es-ES"/>
        </a:p>
      </dgm:t>
    </dgm:pt>
    <dgm:pt modelId="{94987976-36C2-D648-81B3-50AAABCE66FE}">
      <dgm:prSet phldrT="[Texto]"/>
      <dgm:spPr/>
      <dgm:t>
        <a:bodyPr/>
        <a:lstStyle/>
        <a:p>
          <a:r>
            <a:rPr lang="en-GB" b="1" noProof="0" dirty="0"/>
            <a:t>What do we want the learner to do? What are the goals?</a:t>
          </a:r>
        </a:p>
        <a:p>
          <a:r>
            <a:rPr lang="en-GB" noProof="0" dirty="0"/>
            <a:t>We choose the descriptors </a:t>
          </a:r>
        </a:p>
      </dgm:t>
    </dgm:pt>
    <dgm:pt modelId="{93CEEE66-D7B1-A54F-BA63-32D1AF7EF481}" type="parTrans" cxnId="{B18C8786-7D7D-654B-BD69-F5729C9E69A1}">
      <dgm:prSet/>
      <dgm:spPr/>
      <dgm:t>
        <a:bodyPr/>
        <a:lstStyle/>
        <a:p>
          <a:endParaRPr lang="es-ES"/>
        </a:p>
      </dgm:t>
    </dgm:pt>
    <dgm:pt modelId="{83344162-CE69-5645-A7C1-8F3B6484B9A7}" type="sibTrans" cxnId="{B18C8786-7D7D-654B-BD69-F5729C9E69A1}">
      <dgm:prSet/>
      <dgm:spPr/>
      <dgm:t>
        <a:bodyPr/>
        <a:lstStyle/>
        <a:p>
          <a:endParaRPr lang="es-ES"/>
        </a:p>
      </dgm:t>
    </dgm:pt>
    <dgm:pt modelId="{92DF72A6-9720-E042-9B91-257606D1F383}">
      <dgm:prSet phldrT="[Texto]"/>
      <dgm:spPr/>
      <dgm:t>
        <a:bodyPr/>
        <a:lstStyle/>
        <a:p>
          <a:r>
            <a:rPr lang="en-GB" b="1" noProof="0" dirty="0"/>
            <a:t>How do we teach these activities in the classroom? </a:t>
          </a:r>
        </a:p>
        <a:p>
          <a:r>
            <a:rPr lang="en-GB" b="0" noProof="0" dirty="0"/>
            <a:t>Designing learning tasks, curricula and textbooks</a:t>
          </a:r>
        </a:p>
      </dgm:t>
    </dgm:pt>
    <dgm:pt modelId="{41F880C3-E2D0-7A4E-B434-55370EE84520}" type="sibTrans" cxnId="{96F31458-E7A1-2E41-96D5-D544B29B0F42}">
      <dgm:prSet/>
      <dgm:spPr/>
      <dgm:t>
        <a:bodyPr/>
        <a:lstStyle/>
        <a:p>
          <a:endParaRPr lang="es-ES"/>
        </a:p>
      </dgm:t>
    </dgm:pt>
    <dgm:pt modelId="{811DE9B4-C594-8948-A6CF-CCC7ABB986FE}" type="parTrans" cxnId="{96F31458-E7A1-2E41-96D5-D544B29B0F42}">
      <dgm:prSet/>
      <dgm:spPr/>
      <dgm:t>
        <a:bodyPr/>
        <a:lstStyle/>
        <a:p>
          <a:endParaRPr lang="es-ES"/>
        </a:p>
      </dgm:t>
    </dgm:pt>
    <dgm:pt modelId="{F3CAFF8A-CA85-214D-9144-1C1354317E75}">
      <dgm:prSet phldrT="[Texto]"/>
      <dgm:spPr/>
      <dgm:t>
        <a:bodyPr/>
        <a:lstStyle/>
        <a:p>
          <a:r>
            <a:rPr lang="en-GB" b="1" noProof="0" dirty="0"/>
            <a:t>How do we assess their ability in completing these tasks?</a:t>
          </a:r>
        </a:p>
        <a:p>
          <a:r>
            <a:rPr lang="en-GB" b="0" noProof="0" dirty="0"/>
            <a:t>Designing assessment tasks</a:t>
          </a:r>
        </a:p>
      </dgm:t>
    </dgm:pt>
    <dgm:pt modelId="{62933457-DC16-8E4A-A6EB-47FA6F5A4C05}" type="sibTrans" cxnId="{7408FE8C-01C3-0149-BBDC-5C58C7B1BACD}">
      <dgm:prSet/>
      <dgm:spPr/>
      <dgm:t>
        <a:bodyPr/>
        <a:lstStyle/>
        <a:p>
          <a:endParaRPr lang="es-ES"/>
        </a:p>
      </dgm:t>
    </dgm:pt>
    <dgm:pt modelId="{924C9F9A-59D3-5149-9E6A-A8008E7C7E33}" type="parTrans" cxnId="{7408FE8C-01C3-0149-BBDC-5C58C7B1BACD}">
      <dgm:prSet/>
      <dgm:spPr/>
      <dgm:t>
        <a:bodyPr/>
        <a:lstStyle/>
        <a:p>
          <a:endParaRPr lang="es-ES"/>
        </a:p>
      </dgm:t>
    </dgm:pt>
    <dgm:pt modelId="{5FEB1BF3-D058-5244-B173-5E99ABAA6938}" type="pres">
      <dgm:prSet presAssocID="{4C693750-20A8-1B4D-B4B9-158C72F90B5E}" presName="Name0" presStyleCnt="0">
        <dgm:presLayoutVars>
          <dgm:dir/>
          <dgm:animLvl val="lvl"/>
          <dgm:resizeHandles val="exact"/>
        </dgm:presLayoutVars>
      </dgm:prSet>
      <dgm:spPr/>
    </dgm:pt>
    <dgm:pt modelId="{79AAD916-69FA-BA42-B272-66D9B0EC09E4}" type="pres">
      <dgm:prSet presAssocID="{4C693750-20A8-1B4D-B4B9-158C72F90B5E}" presName="dummy" presStyleCnt="0"/>
      <dgm:spPr/>
    </dgm:pt>
    <dgm:pt modelId="{D05132D7-72E3-1548-A3F5-765B7FD96686}" type="pres">
      <dgm:prSet presAssocID="{4C693750-20A8-1B4D-B4B9-158C72F90B5E}" presName="linH" presStyleCnt="0"/>
      <dgm:spPr/>
    </dgm:pt>
    <dgm:pt modelId="{7236DCFA-92ED-E044-96D7-EE6E2412DB3C}" type="pres">
      <dgm:prSet presAssocID="{4C693750-20A8-1B4D-B4B9-158C72F90B5E}" presName="padding1" presStyleCnt="0"/>
      <dgm:spPr/>
    </dgm:pt>
    <dgm:pt modelId="{F3C993E0-4B40-5545-A50E-B772196F5736}" type="pres">
      <dgm:prSet presAssocID="{94987976-36C2-D648-81B3-50AAABCE66FE}" presName="linV" presStyleCnt="0"/>
      <dgm:spPr/>
    </dgm:pt>
    <dgm:pt modelId="{7FE4E9CA-0ABD-E246-9B7E-678A745F6C0F}" type="pres">
      <dgm:prSet presAssocID="{94987976-36C2-D648-81B3-50AAABCE66FE}" presName="spVertical1" presStyleCnt="0"/>
      <dgm:spPr/>
    </dgm:pt>
    <dgm:pt modelId="{AD9961EA-040C-CB43-B51E-3614E2118C9F}" type="pres">
      <dgm:prSet presAssocID="{94987976-36C2-D648-81B3-50AAABCE66FE}" presName="parTx" presStyleLbl="revTx" presStyleIdx="0" presStyleCnt="3" custLinFactNeighborX="-11000" custLinFactNeighborY="50417">
        <dgm:presLayoutVars>
          <dgm:chMax val="0"/>
          <dgm:chPref val="0"/>
          <dgm:bulletEnabled val="1"/>
        </dgm:presLayoutVars>
      </dgm:prSet>
      <dgm:spPr/>
    </dgm:pt>
    <dgm:pt modelId="{33FAAE7E-D5FC-0D4D-BE52-1BD49A67A0E3}" type="pres">
      <dgm:prSet presAssocID="{94987976-36C2-D648-81B3-50AAABCE66FE}" presName="spVertical2" presStyleCnt="0"/>
      <dgm:spPr/>
    </dgm:pt>
    <dgm:pt modelId="{CC57BCE2-85BB-EB42-A5B7-0305EFD9BF85}" type="pres">
      <dgm:prSet presAssocID="{94987976-36C2-D648-81B3-50AAABCE66FE}" presName="spVertical3" presStyleCnt="0"/>
      <dgm:spPr/>
    </dgm:pt>
    <dgm:pt modelId="{4D24292F-CA78-4D46-AD2C-27E10590CA6D}" type="pres">
      <dgm:prSet presAssocID="{83344162-CE69-5645-A7C1-8F3B6484B9A7}" presName="space" presStyleCnt="0"/>
      <dgm:spPr/>
    </dgm:pt>
    <dgm:pt modelId="{621533EE-622B-3B4F-A145-3097CD338819}" type="pres">
      <dgm:prSet presAssocID="{92DF72A6-9720-E042-9B91-257606D1F383}" presName="linV" presStyleCnt="0"/>
      <dgm:spPr/>
    </dgm:pt>
    <dgm:pt modelId="{4A2E722D-5355-4E48-AE55-40ADAE8B131C}" type="pres">
      <dgm:prSet presAssocID="{92DF72A6-9720-E042-9B91-257606D1F383}" presName="spVertical1" presStyleCnt="0"/>
      <dgm:spPr/>
    </dgm:pt>
    <dgm:pt modelId="{FE86606C-C197-B54D-BD5E-DEEEA30FCD9A}" type="pres">
      <dgm:prSet presAssocID="{92DF72A6-9720-E042-9B91-257606D1F383}" presName="parTx" presStyleLbl="revTx" presStyleIdx="1" presStyleCnt="3" custLinFactNeighborX="-2849" custLinFactNeighborY="51807">
        <dgm:presLayoutVars>
          <dgm:chMax val="0"/>
          <dgm:chPref val="0"/>
          <dgm:bulletEnabled val="1"/>
        </dgm:presLayoutVars>
      </dgm:prSet>
      <dgm:spPr/>
    </dgm:pt>
    <dgm:pt modelId="{88F2EE0D-BFDE-6648-88C6-7DD1E1DA1B6B}" type="pres">
      <dgm:prSet presAssocID="{92DF72A6-9720-E042-9B91-257606D1F383}" presName="spVertical2" presStyleCnt="0"/>
      <dgm:spPr/>
    </dgm:pt>
    <dgm:pt modelId="{2247562C-37F3-3549-8D63-7A22285452FC}" type="pres">
      <dgm:prSet presAssocID="{92DF72A6-9720-E042-9B91-257606D1F383}" presName="spVertical3" presStyleCnt="0"/>
      <dgm:spPr/>
    </dgm:pt>
    <dgm:pt modelId="{D87BF383-27E7-414F-B7A8-610138461DAB}" type="pres">
      <dgm:prSet presAssocID="{41F880C3-E2D0-7A4E-B434-55370EE84520}" presName="space" presStyleCnt="0"/>
      <dgm:spPr/>
    </dgm:pt>
    <dgm:pt modelId="{D77D049E-8573-B44E-97A9-C362F242874B}" type="pres">
      <dgm:prSet presAssocID="{F3CAFF8A-CA85-214D-9144-1C1354317E75}" presName="linV" presStyleCnt="0"/>
      <dgm:spPr/>
    </dgm:pt>
    <dgm:pt modelId="{14A28258-5899-424B-9820-DA41F501C72B}" type="pres">
      <dgm:prSet presAssocID="{F3CAFF8A-CA85-214D-9144-1C1354317E75}" presName="spVertical1" presStyleCnt="0"/>
      <dgm:spPr/>
    </dgm:pt>
    <dgm:pt modelId="{7642044B-96CB-1543-8A6F-52DA9D9332E5}" type="pres">
      <dgm:prSet presAssocID="{F3CAFF8A-CA85-214D-9144-1C1354317E75}" presName="parTx" presStyleLbl="revTx" presStyleIdx="2" presStyleCnt="3" custLinFactNeighborX="-3848" custLinFactNeighborY="56567">
        <dgm:presLayoutVars>
          <dgm:chMax val="0"/>
          <dgm:chPref val="0"/>
          <dgm:bulletEnabled val="1"/>
        </dgm:presLayoutVars>
      </dgm:prSet>
      <dgm:spPr/>
    </dgm:pt>
    <dgm:pt modelId="{88148A8F-E2E1-2848-9C8C-192461767CC4}" type="pres">
      <dgm:prSet presAssocID="{F3CAFF8A-CA85-214D-9144-1C1354317E75}" presName="spVertical2" presStyleCnt="0"/>
      <dgm:spPr/>
    </dgm:pt>
    <dgm:pt modelId="{2B7D84DB-09C9-6F47-8986-C4F88DD3D267}" type="pres">
      <dgm:prSet presAssocID="{F3CAFF8A-CA85-214D-9144-1C1354317E75}" presName="spVertical3" presStyleCnt="0"/>
      <dgm:spPr/>
    </dgm:pt>
    <dgm:pt modelId="{47D96DD8-7A9B-BF42-9BA8-EAF526F9076C}" type="pres">
      <dgm:prSet presAssocID="{4C693750-20A8-1B4D-B4B9-158C72F90B5E}" presName="padding2" presStyleCnt="0"/>
      <dgm:spPr/>
    </dgm:pt>
    <dgm:pt modelId="{E557825F-C07C-6848-8AF7-F6941DDBF7F1}" type="pres">
      <dgm:prSet presAssocID="{4C693750-20A8-1B4D-B4B9-158C72F90B5E}" presName="negArrow" presStyleCnt="0"/>
      <dgm:spPr/>
    </dgm:pt>
    <dgm:pt modelId="{53E59DEA-47D1-3A48-A7C8-ADF41A7A011A}" type="pres">
      <dgm:prSet presAssocID="{4C693750-20A8-1B4D-B4B9-158C72F90B5E}" presName="backgroundArrow" presStyleLbl="node1" presStyleIdx="0" presStyleCnt="1" custScaleX="77961" custLinFactNeighborX="5318" custLinFactNeighborY="13595"/>
      <dgm:spPr>
        <a:solidFill>
          <a:srgbClr val="C1DDC2"/>
        </a:solidFill>
        <a:ln>
          <a:solidFill>
            <a:schemeClr val="bg1">
              <a:lumMod val="75000"/>
            </a:schemeClr>
          </a:solidFill>
        </a:ln>
      </dgm:spPr>
    </dgm:pt>
  </dgm:ptLst>
  <dgm:cxnLst>
    <dgm:cxn modelId="{6200620B-137D-9C44-BBB7-E1444A824B3C}" type="presOf" srcId="{4C693750-20A8-1B4D-B4B9-158C72F90B5E}" destId="{5FEB1BF3-D058-5244-B173-5E99ABAA6938}" srcOrd="0" destOrd="0" presId="urn:microsoft.com/office/officeart/2005/8/layout/hProcess3"/>
    <dgm:cxn modelId="{8E517245-01E2-234A-9B2E-195B63D93ECE}" type="presOf" srcId="{94987976-36C2-D648-81B3-50AAABCE66FE}" destId="{AD9961EA-040C-CB43-B51E-3614E2118C9F}" srcOrd="0" destOrd="0" presId="urn:microsoft.com/office/officeart/2005/8/layout/hProcess3"/>
    <dgm:cxn modelId="{EF629569-D72F-DF48-BAB1-E4958B149582}" type="presOf" srcId="{F3CAFF8A-CA85-214D-9144-1C1354317E75}" destId="{7642044B-96CB-1543-8A6F-52DA9D9332E5}" srcOrd="0" destOrd="0" presId="urn:microsoft.com/office/officeart/2005/8/layout/hProcess3"/>
    <dgm:cxn modelId="{96F31458-E7A1-2E41-96D5-D544B29B0F42}" srcId="{4C693750-20A8-1B4D-B4B9-158C72F90B5E}" destId="{92DF72A6-9720-E042-9B91-257606D1F383}" srcOrd="1" destOrd="0" parTransId="{811DE9B4-C594-8948-A6CF-CCC7ABB986FE}" sibTransId="{41F880C3-E2D0-7A4E-B434-55370EE84520}"/>
    <dgm:cxn modelId="{B18C8786-7D7D-654B-BD69-F5729C9E69A1}" srcId="{4C693750-20A8-1B4D-B4B9-158C72F90B5E}" destId="{94987976-36C2-D648-81B3-50AAABCE66FE}" srcOrd="0" destOrd="0" parTransId="{93CEEE66-D7B1-A54F-BA63-32D1AF7EF481}" sibTransId="{83344162-CE69-5645-A7C1-8F3B6484B9A7}"/>
    <dgm:cxn modelId="{7408FE8C-01C3-0149-BBDC-5C58C7B1BACD}" srcId="{4C693750-20A8-1B4D-B4B9-158C72F90B5E}" destId="{F3CAFF8A-CA85-214D-9144-1C1354317E75}" srcOrd="2" destOrd="0" parTransId="{924C9F9A-59D3-5149-9E6A-A8008E7C7E33}" sibTransId="{62933457-DC16-8E4A-A6EB-47FA6F5A4C05}"/>
    <dgm:cxn modelId="{4E2D4FCB-65C9-1346-BD07-2996A6724572}" type="presOf" srcId="{92DF72A6-9720-E042-9B91-257606D1F383}" destId="{FE86606C-C197-B54D-BD5E-DEEEA30FCD9A}" srcOrd="0" destOrd="0" presId="urn:microsoft.com/office/officeart/2005/8/layout/hProcess3"/>
    <dgm:cxn modelId="{6D550B3B-E07E-B24D-A792-20845A50651D}" type="presParOf" srcId="{5FEB1BF3-D058-5244-B173-5E99ABAA6938}" destId="{79AAD916-69FA-BA42-B272-66D9B0EC09E4}" srcOrd="0" destOrd="0" presId="urn:microsoft.com/office/officeart/2005/8/layout/hProcess3"/>
    <dgm:cxn modelId="{FC73E1F1-0F4A-9243-9D67-DE1DFD951BEC}" type="presParOf" srcId="{5FEB1BF3-D058-5244-B173-5E99ABAA6938}" destId="{D05132D7-72E3-1548-A3F5-765B7FD96686}" srcOrd="1" destOrd="0" presId="urn:microsoft.com/office/officeart/2005/8/layout/hProcess3"/>
    <dgm:cxn modelId="{30C29A6E-F5FE-FE4E-8A1C-3680C4E31F59}" type="presParOf" srcId="{D05132D7-72E3-1548-A3F5-765B7FD96686}" destId="{7236DCFA-92ED-E044-96D7-EE6E2412DB3C}" srcOrd="0" destOrd="0" presId="urn:microsoft.com/office/officeart/2005/8/layout/hProcess3"/>
    <dgm:cxn modelId="{7AEAD459-F777-1940-8CB7-3DAB754F3200}" type="presParOf" srcId="{D05132D7-72E3-1548-A3F5-765B7FD96686}" destId="{F3C993E0-4B40-5545-A50E-B772196F5736}" srcOrd="1" destOrd="0" presId="urn:microsoft.com/office/officeart/2005/8/layout/hProcess3"/>
    <dgm:cxn modelId="{23C693D6-4BDC-534F-8463-9928A59DC3AE}" type="presParOf" srcId="{F3C993E0-4B40-5545-A50E-B772196F5736}" destId="{7FE4E9CA-0ABD-E246-9B7E-678A745F6C0F}" srcOrd="0" destOrd="0" presId="urn:microsoft.com/office/officeart/2005/8/layout/hProcess3"/>
    <dgm:cxn modelId="{CAC5EBFF-0003-6E46-849B-A0567EC295B0}" type="presParOf" srcId="{F3C993E0-4B40-5545-A50E-B772196F5736}" destId="{AD9961EA-040C-CB43-B51E-3614E2118C9F}" srcOrd="1" destOrd="0" presId="urn:microsoft.com/office/officeart/2005/8/layout/hProcess3"/>
    <dgm:cxn modelId="{BC9F2D7F-9F6B-5945-8F39-FB0DA8FAE881}" type="presParOf" srcId="{F3C993E0-4B40-5545-A50E-B772196F5736}" destId="{33FAAE7E-D5FC-0D4D-BE52-1BD49A67A0E3}" srcOrd="2" destOrd="0" presId="urn:microsoft.com/office/officeart/2005/8/layout/hProcess3"/>
    <dgm:cxn modelId="{08095890-33CA-3842-92B6-A16568E673B2}" type="presParOf" srcId="{F3C993E0-4B40-5545-A50E-B772196F5736}" destId="{CC57BCE2-85BB-EB42-A5B7-0305EFD9BF85}" srcOrd="3" destOrd="0" presId="urn:microsoft.com/office/officeart/2005/8/layout/hProcess3"/>
    <dgm:cxn modelId="{1722D589-E1BF-5E40-A900-37D5766C37BE}" type="presParOf" srcId="{D05132D7-72E3-1548-A3F5-765B7FD96686}" destId="{4D24292F-CA78-4D46-AD2C-27E10590CA6D}" srcOrd="2" destOrd="0" presId="urn:microsoft.com/office/officeart/2005/8/layout/hProcess3"/>
    <dgm:cxn modelId="{4077DC62-D994-0944-95D5-CFD15C56D9BF}" type="presParOf" srcId="{D05132D7-72E3-1548-A3F5-765B7FD96686}" destId="{621533EE-622B-3B4F-A145-3097CD338819}" srcOrd="3" destOrd="0" presId="urn:microsoft.com/office/officeart/2005/8/layout/hProcess3"/>
    <dgm:cxn modelId="{CB13EB0D-37EC-BE47-A47F-377DB87E0569}" type="presParOf" srcId="{621533EE-622B-3B4F-A145-3097CD338819}" destId="{4A2E722D-5355-4E48-AE55-40ADAE8B131C}" srcOrd="0" destOrd="0" presId="urn:microsoft.com/office/officeart/2005/8/layout/hProcess3"/>
    <dgm:cxn modelId="{482AA37D-9108-DF4B-9C08-8E9D731DF6A5}" type="presParOf" srcId="{621533EE-622B-3B4F-A145-3097CD338819}" destId="{FE86606C-C197-B54D-BD5E-DEEEA30FCD9A}" srcOrd="1" destOrd="0" presId="urn:microsoft.com/office/officeart/2005/8/layout/hProcess3"/>
    <dgm:cxn modelId="{71AD68EA-6F7E-1C4D-98B3-40FE30D1A280}" type="presParOf" srcId="{621533EE-622B-3B4F-A145-3097CD338819}" destId="{88F2EE0D-BFDE-6648-88C6-7DD1E1DA1B6B}" srcOrd="2" destOrd="0" presId="urn:microsoft.com/office/officeart/2005/8/layout/hProcess3"/>
    <dgm:cxn modelId="{0832625A-376A-8E4B-8800-091F4BE4A12C}" type="presParOf" srcId="{621533EE-622B-3B4F-A145-3097CD338819}" destId="{2247562C-37F3-3549-8D63-7A22285452FC}" srcOrd="3" destOrd="0" presId="urn:microsoft.com/office/officeart/2005/8/layout/hProcess3"/>
    <dgm:cxn modelId="{670D3E1E-B3C4-7841-8E00-65EB66A682FE}" type="presParOf" srcId="{D05132D7-72E3-1548-A3F5-765B7FD96686}" destId="{D87BF383-27E7-414F-B7A8-610138461DAB}" srcOrd="4" destOrd="0" presId="urn:microsoft.com/office/officeart/2005/8/layout/hProcess3"/>
    <dgm:cxn modelId="{6DA85561-75B8-D842-AAB0-3CA0B57A93CF}" type="presParOf" srcId="{D05132D7-72E3-1548-A3F5-765B7FD96686}" destId="{D77D049E-8573-B44E-97A9-C362F242874B}" srcOrd="5" destOrd="0" presId="urn:microsoft.com/office/officeart/2005/8/layout/hProcess3"/>
    <dgm:cxn modelId="{96A8FB42-3E89-4C4A-89C1-69A3D576D070}" type="presParOf" srcId="{D77D049E-8573-B44E-97A9-C362F242874B}" destId="{14A28258-5899-424B-9820-DA41F501C72B}" srcOrd="0" destOrd="0" presId="urn:microsoft.com/office/officeart/2005/8/layout/hProcess3"/>
    <dgm:cxn modelId="{76C34371-FD4D-C443-92DB-54AD6DB0431A}" type="presParOf" srcId="{D77D049E-8573-B44E-97A9-C362F242874B}" destId="{7642044B-96CB-1543-8A6F-52DA9D9332E5}" srcOrd="1" destOrd="0" presId="urn:microsoft.com/office/officeart/2005/8/layout/hProcess3"/>
    <dgm:cxn modelId="{EB3C36B5-7F34-5942-8708-47D72387E197}" type="presParOf" srcId="{D77D049E-8573-B44E-97A9-C362F242874B}" destId="{88148A8F-E2E1-2848-9C8C-192461767CC4}" srcOrd="2" destOrd="0" presId="urn:microsoft.com/office/officeart/2005/8/layout/hProcess3"/>
    <dgm:cxn modelId="{9BB3B15E-4BA8-C240-B31B-69D878DDCB34}" type="presParOf" srcId="{D77D049E-8573-B44E-97A9-C362F242874B}" destId="{2B7D84DB-09C9-6F47-8986-C4F88DD3D267}" srcOrd="3" destOrd="0" presId="urn:microsoft.com/office/officeart/2005/8/layout/hProcess3"/>
    <dgm:cxn modelId="{908A94BA-A63C-F04F-ACF2-523BF13869B5}" type="presParOf" srcId="{D05132D7-72E3-1548-A3F5-765B7FD96686}" destId="{47D96DD8-7A9B-BF42-9BA8-EAF526F9076C}" srcOrd="6" destOrd="0" presId="urn:microsoft.com/office/officeart/2005/8/layout/hProcess3"/>
    <dgm:cxn modelId="{ADAD4DEF-973C-0740-85C8-BDB167EACF73}" type="presParOf" srcId="{D05132D7-72E3-1548-A3F5-765B7FD96686}" destId="{E557825F-C07C-6848-8AF7-F6941DDBF7F1}" srcOrd="7" destOrd="0" presId="urn:microsoft.com/office/officeart/2005/8/layout/hProcess3"/>
    <dgm:cxn modelId="{FC7E5E58-5BEA-B246-8FB1-26B2755A0977}" type="presParOf" srcId="{D05132D7-72E3-1548-A3F5-765B7FD96686}" destId="{53E59DEA-47D1-3A48-A7C8-ADF41A7A011A}"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59DEA-47D1-3A48-A7C8-ADF41A7A011A}">
      <dsp:nvSpPr>
        <dsp:cNvPr id="0" name=""/>
        <dsp:cNvSpPr/>
      </dsp:nvSpPr>
      <dsp:spPr>
        <a:xfrm>
          <a:off x="0" y="1256682"/>
          <a:ext cx="6096000" cy="2129700"/>
        </a:xfrm>
        <a:prstGeom prst="rightArrow">
          <a:avLst/>
        </a:prstGeom>
        <a:solidFill>
          <a:srgbClr val="C1DDC2"/>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2044B-96CB-1543-8A6F-52DA9D9332E5}">
      <dsp:nvSpPr>
        <dsp:cNvPr id="0" name=""/>
        <dsp:cNvSpPr/>
      </dsp:nvSpPr>
      <dsp:spPr>
        <a:xfrm>
          <a:off x="3960941" y="1800751"/>
          <a:ext cx="1468933" cy="1064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How do we assess their ability in completing these tasks?</a:t>
          </a:r>
        </a:p>
        <a:p>
          <a:pPr marL="0" lvl="0" indent="0" algn="ctr" defTabSz="488950">
            <a:lnSpc>
              <a:spcPct val="90000"/>
            </a:lnSpc>
            <a:spcBef>
              <a:spcPct val="0"/>
            </a:spcBef>
            <a:spcAft>
              <a:spcPct val="35000"/>
            </a:spcAft>
            <a:buNone/>
          </a:pPr>
          <a:r>
            <a:rPr lang="en-GB" sz="1100" b="0" kern="1200" noProof="0" dirty="0"/>
            <a:t>Designing assessment tasks</a:t>
          </a:r>
        </a:p>
      </dsp:txBody>
      <dsp:txXfrm>
        <a:off x="3960941" y="1800751"/>
        <a:ext cx="1468933" cy="1064850"/>
      </dsp:txXfrm>
    </dsp:sp>
    <dsp:sp modelId="{FE86606C-C197-B54D-BD5E-DEEEA30FCD9A}">
      <dsp:nvSpPr>
        <dsp:cNvPr id="0" name=""/>
        <dsp:cNvSpPr/>
      </dsp:nvSpPr>
      <dsp:spPr>
        <a:xfrm>
          <a:off x="2212896" y="1775408"/>
          <a:ext cx="1468933" cy="1064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How do we teach these activities in the classroom? </a:t>
          </a:r>
        </a:p>
        <a:p>
          <a:pPr marL="0" lvl="0" indent="0" algn="ctr" defTabSz="488950">
            <a:lnSpc>
              <a:spcPct val="90000"/>
            </a:lnSpc>
            <a:spcBef>
              <a:spcPct val="0"/>
            </a:spcBef>
            <a:spcAft>
              <a:spcPct val="35000"/>
            </a:spcAft>
            <a:buNone/>
          </a:pPr>
          <a:r>
            <a:rPr lang="en-GB" sz="1100" b="0" kern="1200" noProof="0" dirty="0"/>
            <a:t>Designing learning tasks, curricula and textbooks</a:t>
          </a:r>
        </a:p>
      </dsp:txBody>
      <dsp:txXfrm>
        <a:off x="2212896" y="1775408"/>
        <a:ext cx="1468933" cy="1064850"/>
      </dsp:txXfrm>
    </dsp:sp>
    <dsp:sp modelId="{AD9961EA-040C-CB43-B51E-3614E2118C9F}">
      <dsp:nvSpPr>
        <dsp:cNvPr id="0" name=""/>
        <dsp:cNvSpPr/>
      </dsp:nvSpPr>
      <dsp:spPr>
        <a:xfrm>
          <a:off x="330443" y="1768007"/>
          <a:ext cx="1468933" cy="1064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What do we want the learner to do? What are the goals?</a:t>
          </a:r>
        </a:p>
        <a:p>
          <a:pPr marL="0" lvl="0" indent="0" algn="ctr" defTabSz="488950">
            <a:lnSpc>
              <a:spcPct val="90000"/>
            </a:lnSpc>
            <a:spcBef>
              <a:spcPct val="0"/>
            </a:spcBef>
            <a:spcAft>
              <a:spcPct val="35000"/>
            </a:spcAft>
            <a:buNone/>
          </a:pPr>
          <a:r>
            <a:rPr lang="en-GB" sz="1100" kern="1200" noProof="0" dirty="0"/>
            <a:t>We choose the descriptors </a:t>
          </a:r>
        </a:p>
      </dsp:txBody>
      <dsp:txXfrm>
        <a:off x="330443" y="1768007"/>
        <a:ext cx="1468933" cy="10648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6666E-E0BE-443C-BB57-86562FE319DE}" type="datetimeFigureOut">
              <a:rPr lang="es-ES" smtClean="0"/>
              <a:t>08/12/2023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FAE03-5A56-44D7-A6D8-308F819AC18E}" type="slidenum">
              <a:rPr lang="es-ES" smtClean="0"/>
              <a:t>‹#›</a:t>
            </a:fld>
            <a:endParaRPr lang="es-ES"/>
          </a:p>
        </p:txBody>
      </p:sp>
    </p:spTree>
    <p:extLst>
      <p:ext uri="{BB962C8B-B14F-4D97-AF65-F5344CB8AC3E}">
        <p14:creationId xmlns:p14="http://schemas.microsoft.com/office/powerpoint/2010/main" val="355883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7D6DD-DFA2-43CB-AD64-2EC5BC4A30E6}"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6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de-AT"/>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Tree>
    <p:extLst>
      <p:ext uri="{BB962C8B-B14F-4D97-AF65-F5344CB8AC3E}">
        <p14:creationId xmlns:p14="http://schemas.microsoft.com/office/powerpoint/2010/main" val="210484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a:xfrm>
            <a:off x="490654" y="365125"/>
            <a:ext cx="11218126" cy="1325563"/>
          </a:xfrm>
          <a:prstGeom prst="rect">
            <a:avLst/>
          </a:prstGeom>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11218862" cy="3621087"/>
          </a:xfrm>
          <a:prstGeom prst="rect">
            <a:avLst/>
          </a:prstGeo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225133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a:xfrm>
            <a:off x="490654" y="365125"/>
            <a:ext cx="11218126" cy="1325563"/>
          </a:xfrm>
          <a:prstGeom prst="rect">
            <a:avLst/>
          </a:prstGeom>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5408817" cy="3621087"/>
          </a:xfrm>
          <a:prstGeom prst="rect">
            <a:avLst/>
          </a:prstGeo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5" name="Inhaltsplatzhalter 3">
            <a:extLst>
              <a:ext uri="{FF2B5EF4-FFF2-40B4-BE49-F238E27FC236}">
                <a16:creationId xmlns:a16="http://schemas.microsoft.com/office/drawing/2014/main" id="{9C8CE352-EED5-423F-AC8E-AB5C14DBDEBC}"/>
              </a:ext>
            </a:extLst>
          </p:cNvPr>
          <p:cNvSpPr>
            <a:spLocks noGrp="1"/>
          </p:cNvSpPr>
          <p:nvPr>
            <p:ph sz="quarter" idx="11" hasCustomPrompt="1"/>
          </p:nvPr>
        </p:nvSpPr>
        <p:spPr>
          <a:xfrm>
            <a:off x="6296496" y="1994052"/>
            <a:ext cx="5408817" cy="3621087"/>
          </a:xfrm>
          <a:prstGeom prst="rect">
            <a:avLst/>
          </a:prstGeo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427736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CEF9E-739F-479A-88FF-406B976D3D36}"/>
              </a:ext>
            </a:extLst>
          </p:cNvPr>
          <p:cNvSpPr>
            <a:spLocks noGrp="1"/>
          </p:cNvSpPr>
          <p:nvPr>
            <p:ph type="title"/>
          </p:nvPr>
        </p:nvSpPr>
        <p:spPr>
          <a:xfrm>
            <a:off x="490654" y="365125"/>
            <a:ext cx="11218126"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28EFE50B-7C7C-4DF4-AE05-0FEACFD4FE66}"/>
              </a:ext>
            </a:extLst>
          </p:cNvPr>
          <p:cNvSpPr>
            <a:spLocks noGrp="1"/>
          </p:cNvSpPr>
          <p:nvPr>
            <p:ph idx="1"/>
          </p:nvPr>
        </p:nvSpPr>
        <p:spPr>
          <a:xfrm>
            <a:off x="490654" y="1825625"/>
            <a:ext cx="11218126" cy="405106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EACBC6-AFE4-4EA9-A032-D74003768541}"/>
              </a:ext>
            </a:extLst>
          </p:cNvPr>
          <p:cNvSpPr>
            <a:spLocks noGrp="1"/>
          </p:cNvSpPr>
          <p:nvPr>
            <p:ph type="dt" sz="half" idx="10"/>
          </p:nvPr>
        </p:nvSpPr>
        <p:spPr/>
        <p:txBody>
          <a:bodyPr/>
          <a:lstStyle/>
          <a:p>
            <a:fld id="{C570BBF5-6E72-4E8C-BE55-14BA2B23BCD2}" type="datetimeFigureOut">
              <a:rPr lang="de-DE" smtClean="0"/>
              <a:t>08.12.2023</a:t>
            </a:fld>
            <a:endParaRPr lang="de-DE"/>
          </a:p>
        </p:txBody>
      </p:sp>
      <p:sp>
        <p:nvSpPr>
          <p:cNvPr id="5" name="Fußzeilenplatzhalter 4">
            <a:extLst>
              <a:ext uri="{FF2B5EF4-FFF2-40B4-BE49-F238E27FC236}">
                <a16:creationId xmlns:a16="http://schemas.microsoft.com/office/drawing/2014/main" id="{E5E96894-4B8D-482F-97A6-3A24943B13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3BB609-F3DA-4FC9-A3A4-CA5302B44A04}"/>
              </a:ext>
            </a:extLst>
          </p:cNvPr>
          <p:cNvSpPr>
            <a:spLocks noGrp="1"/>
          </p:cNvSpPr>
          <p:nvPr>
            <p:ph type="sldNum" sz="quarter" idx="12"/>
          </p:nvPr>
        </p:nvSpPr>
        <p:spPr/>
        <p:txBody>
          <a:bodyPr/>
          <a:lstStyle/>
          <a:p>
            <a:fld id="{2BAB5ED3-B125-42CE-A61E-48765D752D54}" type="slidenum">
              <a:rPr lang="de-DE" smtClean="0"/>
              <a:t>‹#›</a:t>
            </a:fld>
            <a:endParaRPr lang="de-DE"/>
          </a:p>
        </p:txBody>
      </p:sp>
    </p:spTree>
    <p:extLst>
      <p:ext uri="{BB962C8B-B14F-4D97-AF65-F5344CB8AC3E}">
        <p14:creationId xmlns:p14="http://schemas.microsoft.com/office/powerpoint/2010/main" val="403740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creativecommons.org/licenses/by-nc-nd/4.0/" TargetMode="External"/><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hyperlink" Target="http://www.ecml.at/companionvolumetoolbox"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BD19F8-0C25-1961-2A50-56AED12DC86B}"/>
              </a:ext>
            </a:extLst>
          </p:cNvPr>
          <p:cNvSpPr>
            <a:spLocks noGrp="1"/>
          </p:cNvSpPr>
          <p:nvPr>
            <p:ph type="title"/>
          </p:nvPr>
        </p:nvSpPr>
        <p:spPr>
          <a:xfrm>
            <a:off x="490654" y="365125"/>
            <a:ext cx="11218126" cy="132556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5" name="Text Placeholder 2">
            <a:extLst>
              <a:ext uri="{FF2B5EF4-FFF2-40B4-BE49-F238E27FC236}">
                <a16:creationId xmlns:a16="http://schemas.microsoft.com/office/drawing/2014/main" id="{CEE7A111-876A-29EE-ED29-3257BF6AA380}"/>
              </a:ext>
            </a:extLst>
          </p:cNvPr>
          <p:cNvSpPr>
            <a:spLocks noGrp="1"/>
          </p:cNvSpPr>
          <p:nvPr>
            <p:ph type="body" idx="1"/>
          </p:nvPr>
        </p:nvSpPr>
        <p:spPr>
          <a:xfrm>
            <a:off x="490654" y="1825625"/>
            <a:ext cx="11218126" cy="40510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pic>
        <p:nvPicPr>
          <p:cNvPr id="6" name="Picture 5">
            <a:extLst>
              <a:ext uri="{FF2B5EF4-FFF2-40B4-BE49-F238E27FC236}">
                <a16:creationId xmlns:a16="http://schemas.microsoft.com/office/drawing/2014/main" id="{E6B975A1-A062-B601-8002-CA5C052797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50333" y="5966902"/>
            <a:ext cx="1958447" cy="668161"/>
          </a:xfrm>
          <a:prstGeom prst="rect">
            <a:avLst/>
          </a:prstGeom>
        </p:spPr>
      </p:pic>
      <p:pic>
        <p:nvPicPr>
          <p:cNvPr id="7" name="Grafik 10">
            <a:extLst>
              <a:ext uri="{FF2B5EF4-FFF2-40B4-BE49-F238E27FC236}">
                <a16:creationId xmlns:a16="http://schemas.microsoft.com/office/drawing/2014/main" id="{D8920601-1737-ABB2-97A9-322ACCCA8F0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0654" y="6007208"/>
            <a:ext cx="1026915" cy="666881"/>
          </a:xfrm>
          <a:prstGeom prst="rect">
            <a:avLst/>
          </a:prstGeom>
        </p:spPr>
      </p:pic>
      <p:sp>
        <p:nvSpPr>
          <p:cNvPr id="8" name="TextBox 7">
            <a:extLst>
              <a:ext uri="{FF2B5EF4-FFF2-40B4-BE49-F238E27FC236}">
                <a16:creationId xmlns:a16="http://schemas.microsoft.com/office/drawing/2014/main" id="{81FCA3DB-BAD2-F827-8761-1E0A265C8809}"/>
              </a:ext>
            </a:extLst>
          </p:cNvPr>
          <p:cNvSpPr txBox="1"/>
          <p:nvPr userDrawn="1"/>
        </p:nvSpPr>
        <p:spPr>
          <a:xfrm>
            <a:off x="2715208" y="6046237"/>
            <a:ext cx="7613780" cy="588826"/>
          </a:xfrm>
          <a:prstGeom prst="rect">
            <a:avLst/>
          </a:prstGeom>
          <a:noFill/>
        </p:spPr>
        <p:txBody>
          <a:bodyPr wrap="square" rtlCol="0">
            <a:spAutoFit/>
          </a:bodyPr>
          <a:lstStyle/>
          <a:p>
            <a:endParaRPr lang="en-US" dirty="0"/>
          </a:p>
        </p:txBody>
      </p:sp>
      <p:cxnSp>
        <p:nvCxnSpPr>
          <p:cNvPr id="12" name="Straight Connector 11">
            <a:extLst>
              <a:ext uri="{FF2B5EF4-FFF2-40B4-BE49-F238E27FC236}">
                <a16:creationId xmlns:a16="http://schemas.microsoft.com/office/drawing/2014/main" id="{4CBDD57A-2377-CE89-F0BE-C021D720D7B4}"/>
              </a:ext>
            </a:extLst>
          </p:cNvPr>
          <p:cNvCxnSpPr/>
          <p:nvPr userDrawn="1"/>
        </p:nvCxnSpPr>
        <p:spPr>
          <a:xfrm>
            <a:off x="760095" y="9979025"/>
            <a:ext cx="4221480" cy="5715"/>
          </a:xfrm>
          <a:prstGeom prst="line">
            <a:avLst/>
          </a:prstGeom>
        </p:spPr>
        <p:style>
          <a:lnRef idx="1">
            <a:schemeClr val="dk1"/>
          </a:lnRef>
          <a:fillRef idx="0">
            <a:schemeClr val="dk1"/>
          </a:fillRef>
          <a:effectRef idx="0">
            <a:schemeClr val="dk1"/>
          </a:effectRef>
          <a:fontRef idx="minor">
            <a:schemeClr val="tx1"/>
          </a:fontRef>
        </p:style>
      </p:cxnSp>
      <p:sp>
        <p:nvSpPr>
          <p:cNvPr id="13" name="Rectangle 3">
            <a:extLst>
              <a:ext uri="{FF2B5EF4-FFF2-40B4-BE49-F238E27FC236}">
                <a16:creationId xmlns:a16="http://schemas.microsoft.com/office/drawing/2014/main" id="{F52DB0E7-CDA5-67A1-3276-A4E6E2768D38}"/>
              </a:ext>
            </a:extLst>
          </p:cNvPr>
          <p:cNvSpPr>
            <a:spLocks noChangeArrowheads="1"/>
          </p:cNvSpPr>
          <p:nvPr userDrawn="1"/>
        </p:nvSpPr>
        <p:spPr bwMode="auto">
          <a:xfrm>
            <a:off x="1517569" y="6127232"/>
            <a:ext cx="62613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2023. This work is licensed under an Attribution-</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NonCommercial</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NoDerivatives</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Creative Commons </a:t>
            </a:r>
            <a:r>
              <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hlinkClick r:id="rId8"/>
              </a:rPr>
              <a:t>CC BY-NC-ND 4.0</a:t>
            </a:r>
            <a:r>
              <a:rPr kumimoji="0" lang="en-US" altLang="en-US" sz="900" b="0" i="0" u="sng" strike="noStrike" cap="none" normalizeH="0" baseline="0" dirty="0">
                <a:ln>
                  <a:noFill/>
                </a:ln>
                <a:solidFill>
                  <a:srgbClr val="0563C1"/>
                </a:solidFill>
                <a:effectLst/>
                <a:latin typeface="Calibri" panose="020F0502020204030204" pitchFamily="34" charset="0"/>
                <a:ea typeface="Arial" panose="020B0604020202020204" pitchFamily="34" charset="0"/>
                <a:cs typeface="Calibri" panose="020F0502020204030204" pitchFamily="34" charset="0"/>
              </a:rPr>
              <a:t>. License</a:t>
            </a:r>
            <a:r>
              <a:rPr kumimoji="0" lang="en-US" altLang="en-US" sz="900" b="0" i="1"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a:t>
            </a:r>
            <a:endPar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Fischer J. et al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(2023), </a:t>
            </a:r>
            <a:r>
              <a:rPr kumimoji="0" lang="en-GB" altLang="en-US" sz="900"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CEFR Companion Volume implementation 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Council of Europe (European Centre for Modern Languages), Graz, available at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hlinkClick r:id="rId9"/>
              </a:rPr>
              <a:t>www.ecml.at/companionvolumetoolbox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537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4.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818" y="102686"/>
            <a:ext cx="1199429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9C509"/>
                </a:solidFill>
                <a:effectLst/>
                <a:uLnTx/>
                <a:uFillTx/>
                <a:latin typeface="Calibri" panose="020F0502020204030204"/>
                <a:ea typeface="+mn-ea"/>
                <a:cs typeface="+mn-cs"/>
              </a:rPr>
              <a:t>CEFR Companion Volume implementation toolbox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1F4E79"/>
                </a:solidFill>
                <a:effectLst/>
                <a:uLnTx/>
                <a:uFillTx/>
                <a:latin typeface="Calibri" panose="020F0502020204030204"/>
                <a:ea typeface="+mn-ea"/>
                <a:cs typeface="+mn-cs"/>
              </a:rPr>
              <a:t>Boîte à outils pour la mise en œuvre du volume complémentaire du CECR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9C509"/>
                </a:solidFill>
                <a:effectLst/>
                <a:uLnTx/>
                <a:uFillTx/>
                <a:latin typeface="Calibri" panose="020F0502020204030204"/>
                <a:ea typeface="+mn-ea"/>
                <a:cs typeface="+mn-cs"/>
              </a:rPr>
              <a:t>    </a:t>
            </a:r>
          </a:p>
        </p:txBody>
      </p:sp>
      <p:sp>
        <p:nvSpPr>
          <p:cNvPr id="7" name="Titel 1">
            <a:extLst>
              <a:ext uri="{FF2B5EF4-FFF2-40B4-BE49-F238E27FC236}">
                <a16:creationId xmlns:a16="http://schemas.microsoft.com/office/drawing/2014/main" id="{687062E8-AE3A-4A6D-A267-2E1CBDABE71A}"/>
              </a:ext>
            </a:extLst>
          </p:cNvPr>
          <p:cNvSpPr>
            <a:spLocks noGrp="1"/>
          </p:cNvSpPr>
          <p:nvPr>
            <p:ph type="ctrTitle"/>
          </p:nvPr>
        </p:nvSpPr>
        <p:spPr>
          <a:xfrm>
            <a:off x="719804" y="1038801"/>
            <a:ext cx="10913166" cy="3489394"/>
          </a:xfrm>
        </p:spPr>
        <p:txBody>
          <a:bodyPr>
            <a:normAutofit/>
          </a:bodyPr>
          <a:lstStyle/>
          <a:p>
            <a:r>
              <a:rPr lang="en-GB" dirty="0"/>
              <a:t>Constructive alignment in practice: designing tasks</a:t>
            </a:r>
            <a:r>
              <a:rPr lang="es-ES" dirty="0"/>
              <a:t>
</a:t>
            </a:r>
            <a:endParaRPr lang="es-ES" sz="4000" dirty="0">
              <a:solidFill>
                <a:schemeClr val="bg2">
                  <a:lumMod val="50000"/>
                </a:schemeClr>
              </a:solidFill>
            </a:endParaRPr>
          </a:p>
        </p:txBody>
      </p:sp>
    </p:spTree>
    <p:extLst>
      <p:ext uri="{BB962C8B-B14F-4D97-AF65-F5344CB8AC3E}">
        <p14:creationId xmlns:p14="http://schemas.microsoft.com/office/powerpoint/2010/main" val="968994949"/>
      </p:ext>
    </p:extLst>
  </p:cSld>
  <p:clrMapOvr>
    <a:masterClrMapping/>
  </p:clrMapOvr>
  <mc:AlternateContent xmlns:mc="http://schemas.openxmlformats.org/markup-compatibility/2006" xmlns:p14="http://schemas.microsoft.com/office/powerpoint/2010/main">
    <mc:Choice Requires="p14">
      <p:transition spd="slow" p14:dur="2000" advTm="7640"/>
    </mc:Choice>
    <mc:Fallback xmlns="">
      <p:transition spd="slow" advTm="76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68705288-1AED-4910-AF86-7FDFF4EEC6C3}"/>
              </a:ext>
            </a:extLst>
          </p:cNvPr>
          <p:cNvSpPr txBox="1">
            <a:spLocks noGrp="1"/>
          </p:cNvSpPr>
          <p:nvPr>
            <p:ph type="title"/>
          </p:nvPr>
        </p:nvSpPr>
        <p:spPr>
          <a:xfrm>
            <a:off x="367648" y="770056"/>
            <a:ext cx="10004077" cy="1235335"/>
          </a:xfrm>
          <a:prstGeom prst="rect">
            <a:avLst/>
          </a:prstGeom>
        </p:spPr>
        <p:txBody>
          <a:bodyPr spcFirstLastPara="1" vert="horz" wrap="square" lIns="121900" tIns="121900" rIns="121900" bIns="121900" rtlCol="0" anchor="t" anchorCtr="0">
            <a:noAutofit/>
          </a:bodyPr>
          <a:lstStyle/>
          <a:p>
            <a:r>
              <a:rPr lang="en-GB" sz="3200" b="1" dirty="0"/>
              <a:t>The objective of this task is for students to prepare a cultural trip to France for German students. To this end, they must</a:t>
            </a:r>
            <a:r>
              <a:rPr lang="es-ES_tradnl" sz="3200" b="1" dirty="0"/>
              <a:t>: </a:t>
            </a:r>
            <a:br>
              <a:rPr lang="es-ES_tradnl" sz="3200" b="1" dirty="0"/>
            </a:br>
            <a:br>
              <a:rPr lang="es-ES" sz="3200" dirty="0"/>
            </a:br>
            <a:endParaRPr lang="es-ES_tradnl" sz="3200" dirty="0"/>
          </a:p>
        </p:txBody>
      </p:sp>
      <p:sp>
        <p:nvSpPr>
          <p:cNvPr id="5" name="CuadroTexto 4">
            <a:extLst>
              <a:ext uri="{FF2B5EF4-FFF2-40B4-BE49-F238E27FC236}">
                <a16:creationId xmlns:a16="http://schemas.microsoft.com/office/drawing/2014/main" id="{A9809D58-4FCC-459E-8992-E83BB6E9B7C4}"/>
              </a:ext>
            </a:extLst>
          </p:cNvPr>
          <p:cNvSpPr txBox="1"/>
          <p:nvPr/>
        </p:nvSpPr>
        <p:spPr>
          <a:xfrm>
            <a:off x="753959" y="2391737"/>
            <a:ext cx="11223365" cy="1815882"/>
          </a:xfrm>
          <a:prstGeom prst="rect">
            <a:avLst/>
          </a:prstGeom>
          <a:noFill/>
        </p:spPr>
        <p:txBody>
          <a:bodyPr wrap="square" rtlCol="0">
            <a:spAutoFit/>
          </a:bodyPr>
          <a:lstStyle/>
          <a:p>
            <a:pPr marL="342900" indent="-342900">
              <a:buFont typeface="+mj-lt"/>
              <a:buAutoNum type="arabicPeriod"/>
            </a:pPr>
            <a:r>
              <a:rPr lang="en-US" sz="1600" dirty="0">
                <a:latin typeface="Arimo Medium"/>
                <a:ea typeface="Arimo Medium"/>
                <a:cs typeface="Arimo Medium"/>
                <a:sym typeface="Arimo Medium"/>
              </a:rPr>
              <a:t>Work in groups and search for information online in French about 5 traditional celebrations that take part in France. </a:t>
            </a:r>
          </a:p>
          <a:p>
            <a:pPr marL="342900" indent="-342900">
              <a:buFont typeface="+mj-lt"/>
              <a:buAutoNum type="arabicPeriod"/>
            </a:pPr>
            <a:r>
              <a:rPr lang="en-US" sz="1600" dirty="0" err="1">
                <a:latin typeface="Arimo Medium"/>
                <a:ea typeface="Arimo Medium"/>
                <a:cs typeface="Arimo Medium"/>
                <a:sym typeface="Arimo Medium"/>
              </a:rPr>
              <a:t>Summarise</a:t>
            </a:r>
            <a:r>
              <a:rPr lang="en-US" sz="1600" dirty="0">
                <a:latin typeface="Arimo Medium"/>
                <a:ea typeface="Arimo Medium"/>
                <a:cs typeface="Arimo Medium"/>
                <a:sym typeface="Arimo Medium"/>
              </a:rPr>
              <a:t> in writing the most relevant information of these 5 celebrations in English to be able to send it to the group of German students.</a:t>
            </a:r>
          </a:p>
          <a:p>
            <a:pPr marL="342900" indent="-342900">
              <a:buFont typeface="+mj-lt"/>
              <a:buAutoNum type="arabicPeriod"/>
            </a:pPr>
            <a:r>
              <a:rPr lang="en-US" sz="1600" dirty="0">
                <a:latin typeface="Arimo Medium"/>
                <a:ea typeface="Arimo Medium"/>
                <a:cs typeface="Arimo Medium"/>
                <a:sym typeface="Arimo Medium"/>
              </a:rPr>
              <a:t>Decide in a group by debating in English which of the celebrations  may be more attractive for German students of the same age.</a:t>
            </a:r>
          </a:p>
          <a:p>
            <a:pPr marL="342900" indent="-342900">
              <a:buFont typeface="+mj-lt"/>
              <a:buAutoNum type="arabicPeriod"/>
            </a:pPr>
            <a:r>
              <a:rPr lang="en-US" sz="1600" dirty="0">
                <a:latin typeface="Arimo Medium"/>
                <a:ea typeface="Arimo Medium"/>
                <a:cs typeface="Arimo Medium"/>
                <a:sym typeface="Arimo Medium"/>
              </a:rPr>
              <a:t>Discuss which of these celebrations may be foreign to German students and why.</a:t>
            </a:r>
          </a:p>
          <a:p>
            <a:pPr marL="342900" indent="-342900">
              <a:buFont typeface="+mj-lt"/>
              <a:buAutoNum type="arabicPeriod"/>
            </a:pPr>
            <a:r>
              <a:rPr lang="en-US" sz="1600" dirty="0">
                <a:latin typeface="Arimo Medium"/>
                <a:ea typeface="Arimo Medium"/>
                <a:cs typeface="Arimo Medium"/>
                <a:sym typeface="Arimo Medium"/>
              </a:rPr>
              <a:t>Choose one of the celebrations among the members of the group and leave a voice message for the German students advising this party and informing them of in which region it is held and on what dates. </a:t>
            </a:r>
            <a:endParaRPr lang="es-ES_tradnl" sz="1600" dirty="0">
              <a:latin typeface="Arimo Medium"/>
              <a:ea typeface="Arimo Medium"/>
              <a:cs typeface="Arimo Medium"/>
              <a:sym typeface="Arimo Medium"/>
            </a:endParaRPr>
          </a:p>
        </p:txBody>
      </p:sp>
    </p:spTree>
    <p:extLst>
      <p:ext uri="{BB962C8B-B14F-4D97-AF65-F5344CB8AC3E}">
        <p14:creationId xmlns:p14="http://schemas.microsoft.com/office/powerpoint/2010/main" val="2706869149"/>
      </p:ext>
    </p:extLst>
  </p:cSld>
  <p:clrMapOvr>
    <a:masterClrMapping/>
  </p:clrMapOvr>
  <mc:AlternateContent xmlns:mc="http://schemas.openxmlformats.org/markup-compatibility/2006" xmlns:p14="http://schemas.microsoft.com/office/powerpoint/2010/main">
    <mc:Choice Requires="p14">
      <p:transition spd="slow" p14:dur="2000" advTm="51456"/>
    </mc:Choice>
    <mc:Fallback xmlns="">
      <p:transition spd="slow" advTm="5145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C7F02A40-665F-44D2-A962-3593A94588C2}"/>
              </a:ext>
            </a:extLst>
          </p:cNvPr>
          <p:cNvSpPr txBox="1">
            <a:spLocks noGrp="1"/>
          </p:cNvSpPr>
          <p:nvPr>
            <p:ph type="title"/>
          </p:nvPr>
        </p:nvSpPr>
        <p:spPr>
          <a:xfrm>
            <a:off x="960000" y="772037"/>
            <a:ext cx="10272000" cy="763600"/>
          </a:xfrm>
          <a:prstGeom prst="rect">
            <a:avLst/>
          </a:prstGeom>
        </p:spPr>
        <p:txBody>
          <a:bodyPr spcFirstLastPara="1" vert="horz" wrap="square" lIns="121900" tIns="121900" rIns="121900" bIns="121900" rtlCol="0" anchor="t" anchorCtr="0">
            <a:noAutofit/>
          </a:bodyPr>
          <a:lstStyle/>
          <a:p>
            <a:pPr algn="ctr"/>
            <a:r>
              <a:rPr lang="en" sz="3200" dirty="0"/>
              <a:t>Assessment:</a:t>
            </a:r>
            <a:br>
              <a:rPr lang="es-ES" sz="3200" dirty="0"/>
            </a:br>
            <a:endParaRPr lang="es-ES_tradnl" sz="3200" dirty="0"/>
          </a:p>
        </p:txBody>
      </p:sp>
      <p:graphicFrame>
        <p:nvGraphicFramePr>
          <p:cNvPr id="5" name="Tabla 4">
            <a:extLst>
              <a:ext uri="{FF2B5EF4-FFF2-40B4-BE49-F238E27FC236}">
                <a16:creationId xmlns:a16="http://schemas.microsoft.com/office/drawing/2014/main" id="{4F774272-2D63-40B8-AF9A-2FBE6DE02949}"/>
              </a:ext>
            </a:extLst>
          </p:cNvPr>
          <p:cNvGraphicFramePr>
            <a:graphicFrameLocks noGrp="1"/>
          </p:cNvGraphicFramePr>
          <p:nvPr>
            <p:extLst>
              <p:ext uri="{D42A27DB-BD31-4B8C-83A1-F6EECF244321}">
                <p14:modId xmlns:p14="http://schemas.microsoft.com/office/powerpoint/2010/main" val="552164095"/>
              </p:ext>
            </p:extLst>
          </p:nvPr>
        </p:nvGraphicFramePr>
        <p:xfrm>
          <a:off x="1844907" y="2017909"/>
          <a:ext cx="8102062" cy="3361753"/>
        </p:xfrm>
        <a:graphic>
          <a:graphicData uri="http://schemas.openxmlformats.org/drawingml/2006/table">
            <a:tbl>
              <a:tblPr firstRow="1" bandRow="1"/>
              <a:tblGrid>
                <a:gridCol w="6306644">
                  <a:extLst>
                    <a:ext uri="{9D8B030D-6E8A-4147-A177-3AD203B41FA5}">
                      <a16:colId xmlns:a16="http://schemas.microsoft.com/office/drawing/2014/main" val="949716318"/>
                    </a:ext>
                  </a:extLst>
                </a:gridCol>
                <a:gridCol w="933359">
                  <a:extLst>
                    <a:ext uri="{9D8B030D-6E8A-4147-A177-3AD203B41FA5}">
                      <a16:colId xmlns:a16="http://schemas.microsoft.com/office/drawing/2014/main" val="755362121"/>
                    </a:ext>
                  </a:extLst>
                </a:gridCol>
                <a:gridCol w="862059">
                  <a:extLst>
                    <a:ext uri="{9D8B030D-6E8A-4147-A177-3AD203B41FA5}">
                      <a16:colId xmlns:a16="http://schemas.microsoft.com/office/drawing/2014/main" val="3260222274"/>
                    </a:ext>
                  </a:extLst>
                </a:gridCol>
              </a:tblGrid>
              <a:tr h="556155">
                <a:tc>
                  <a:txBody>
                    <a:bodyPr/>
                    <a:lstStyle/>
                    <a:p>
                      <a:endParaRPr lang="es-ES" sz="2400" dirty="0"/>
                    </a:p>
                  </a:txBody>
                  <a:tcPr marL="121920" marR="121920" marT="60960" marB="60960"/>
                </a:tc>
                <a:tc>
                  <a:txBody>
                    <a:bodyPr/>
                    <a:lstStyle/>
                    <a:p>
                      <a:r>
                        <a:rPr lang="en" sz="1200" kern="1200" dirty="0">
                          <a:solidFill>
                            <a:schemeClr val="tx1"/>
                          </a:solidFill>
                          <a:latin typeface="+mn-lt"/>
                          <a:ea typeface="+mn-ea"/>
                          <a:cs typeface="+mn-cs"/>
                        </a:rPr>
                        <a:t>Yes</a:t>
                      </a:r>
                    </a:p>
                  </a:txBody>
                  <a:tcPr marL="121920" marR="121920" marT="60960" marB="60960"/>
                </a:tc>
                <a:tc>
                  <a:txBody>
                    <a:bodyPr/>
                    <a:lstStyle/>
                    <a:p>
                      <a:r>
                        <a:rPr lang="en" sz="1200" kern="1200" dirty="0">
                          <a:solidFill>
                            <a:schemeClr val="tx1"/>
                          </a:solidFill>
                          <a:latin typeface="+mn-lt"/>
                          <a:ea typeface="+mn-ea"/>
                          <a:cs typeface="+mn-cs"/>
                        </a:rPr>
                        <a:t>No</a:t>
                      </a:r>
                    </a:p>
                  </a:txBody>
                  <a:tcPr marL="121920" marR="121920" marT="60960" marB="60960"/>
                </a:tc>
                <a:extLst>
                  <a:ext uri="{0D108BD9-81ED-4DB2-BD59-A6C34878D82A}">
                    <a16:rowId xmlns:a16="http://schemas.microsoft.com/office/drawing/2014/main" val="16219818"/>
                  </a:ext>
                </a:extLst>
              </a:tr>
              <a:tr h="355880">
                <a:tc>
                  <a:txBody>
                    <a:bodyPr/>
                    <a:lstStyle/>
                    <a:p>
                      <a:r>
                        <a:rPr lang="en" sz="1200" dirty="0"/>
                        <a:t>The information in the text read was </a:t>
                      </a:r>
                      <a:r>
                        <a:rPr lang="en" sz="1200" dirty="0" err="1"/>
                        <a:t>summarised</a:t>
                      </a:r>
                      <a:endParaRPr lang="en" sz="1200" dirty="0"/>
                    </a:p>
                  </a:txBody>
                  <a:tcPr marL="121920" marR="121920" marT="60960" marB="60960"/>
                </a:tc>
                <a:tc>
                  <a:txBody>
                    <a:bodyPr/>
                    <a:lstStyle/>
                    <a:p>
                      <a:endParaRPr lang="es-ES" sz="2400" dirty="0"/>
                    </a:p>
                  </a:txBody>
                  <a:tcPr marL="121920" marR="121920" marT="60960" marB="60960"/>
                </a:tc>
                <a:tc>
                  <a:txBody>
                    <a:bodyPr/>
                    <a:lstStyle/>
                    <a:p>
                      <a:endParaRPr lang="es-ES" sz="2400" dirty="0"/>
                    </a:p>
                  </a:txBody>
                  <a:tcPr marL="121920" marR="121920" marT="60960" marB="60960"/>
                </a:tc>
                <a:extLst>
                  <a:ext uri="{0D108BD9-81ED-4DB2-BD59-A6C34878D82A}">
                    <a16:rowId xmlns:a16="http://schemas.microsoft.com/office/drawing/2014/main" val="1275633204"/>
                  </a:ext>
                </a:extLst>
              </a:tr>
              <a:tr h="660919">
                <a:tc>
                  <a:txBody>
                    <a:bodyPr/>
                    <a:lstStyle/>
                    <a:p>
                      <a:r>
                        <a:rPr lang="en" sz="1200" dirty="0"/>
                        <a:t>The text of the summary was coherent and well developed with everyday vocabulary and small errors that could make reading difficult but did not hinder comprehension</a:t>
                      </a:r>
                    </a:p>
                  </a:txBody>
                  <a:tcPr marL="121920" marR="121920" marT="60960" marB="60960"/>
                </a:tc>
                <a:tc>
                  <a:txBody>
                    <a:bodyPr/>
                    <a:lstStyle/>
                    <a:p>
                      <a:endParaRPr lang="es-ES" sz="2400" dirty="0"/>
                    </a:p>
                  </a:txBody>
                  <a:tcPr marL="121920" marR="121920" marT="60960" marB="60960"/>
                </a:tc>
                <a:tc>
                  <a:txBody>
                    <a:bodyPr/>
                    <a:lstStyle/>
                    <a:p>
                      <a:endParaRPr lang="es-ES" sz="2400" dirty="0"/>
                    </a:p>
                  </a:txBody>
                  <a:tcPr marL="121920" marR="121920" marT="60960" marB="60960"/>
                </a:tc>
                <a:extLst>
                  <a:ext uri="{0D108BD9-81ED-4DB2-BD59-A6C34878D82A}">
                    <a16:rowId xmlns:a16="http://schemas.microsoft.com/office/drawing/2014/main" val="864975896"/>
                  </a:ext>
                </a:extLst>
              </a:tr>
              <a:tr h="660919">
                <a:tc>
                  <a:txBody>
                    <a:bodyPr/>
                    <a:lstStyle/>
                    <a:p>
                      <a:r>
                        <a:rPr lang="en" sz="1200" dirty="0"/>
                        <a:t>Discussion about cultural similarities and differences was encouraged</a:t>
                      </a:r>
                    </a:p>
                  </a:txBody>
                  <a:tcPr marL="121920" marR="121920" marT="60960" marB="60960"/>
                </a:tc>
                <a:tc>
                  <a:txBody>
                    <a:bodyPr/>
                    <a:lstStyle/>
                    <a:p>
                      <a:endParaRPr lang="es-ES" sz="2400" dirty="0"/>
                    </a:p>
                  </a:txBody>
                  <a:tcPr marL="121920" marR="121920" marT="60960" marB="60960"/>
                </a:tc>
                <a:tc>
                  <a:txBody>
                    <a:bodyPr/>
                    <a:lstStyle/>
                    <a:p>
                      <a:endParaRPr lang="es-ES" sz="2400" dirty="0"/>
                    </a:p>
                  </a:txBody>
                  <a:tcPr marL="121920" marR="121920" marT="60960" marB="60960"/>
                </a:tc>
                <a:extLst>
                  <a:ext uri="{0D108BD9-81ED-4DB2-BD59-A6C34878D82A}">
                    <a16:rowId xmlns:a16="http://schemas.microsoft.com/office/drawing/2014/main" val="2034850343"/>
                  </a:ext>
                </a:extLst>
              </a:tr>
              <a:tr h="508400">
                <a:tc>
                  <a:txBody>
                    <a:bodyPr/>
                    <a:lstStyle/>
                    <a:p>
                      <a:r>
                        <a:rPr lang="en" sz="1200" dirty="0"/>
                        <a:t>Students could initiate and maintain conversations and ask and answer questions to facilitate understanding</a:t>
                      </a:r>
                    </a:p>
                  </a:txBody>
                  <a:tcPr marL="121920" marR="121920" marT="60960" marB="60960"/>
                </a:tc>
                <a:tc>
                  <a:txBody>
                    <a:bodyPr/>
                    <a:lstStyle/>
                    <a:p>
                      <a:endParaRPr lang="es-ES" sz="2400" dirty="0"/>
                    </a:p>
                  </a:txBody>
                  <a:tcPr marL="121920" marR="121920" marT="60960" marB="60960"/>
                </a:tc>
                <a:tc>
                  <a:txBody>
                    <a:bodyPr/>
                    <a:lstStyle/>
                    <a:p>
                      <a:endParaRPr lang="es-ES" sz="2400" dirty="0"/>
                    </a:p>
                  </a:txBody>
                  <a:tcPr marL="121920" marR="121920" marT="60960" marB="60960"/>
                </a:tc>
                <a:extLst>
                  <a:ext uri="{0D108BD9-81ED-4DB2-BD59-A6C34878D82A}">
                    <a16:rowId xmlns:a16="http://schemas.microsoft.com/office/drawing/2014/main" val="1944957309"/>
                  </a:ext>
                </a:extLst>
              </a:tr>
              <a:tr h="355880">
                <a:tc>
                  <a:txBody>
                    <a:bodyPr/>
                    <a:lstStyle/>
                    <a:p>
                      <a:r>
                        <a:rPr lang="en" sz="1200" dirty="0"/>
                        <a:t>Pronunciation was intelligible and they were able to convey the message</a:t>
                      </a:r>
                    </a:p>
                  </a:txBody>
                  <a:tcPr marL="121920" marR="121920" marT="60960" marB="60960"/>
                </a:tc>
                <a:tc>
                  <a:txBody>
                    <a:bodyPr/>
                    <a:lstStyle/>
                    <a:p>
                      <a:endParaRPr lang="es-ES" sz="2400" dirty="0"/>
                    </a:p>
                  </a:txBody>
                  <a:tcPr marL="121920" marR="121920" marT="60960" marB="60960"/>
                </a:tc>
                <a:tc>
                  <a:txBody>
                    <a:bodyPr/>
                    <a:lstStyle/>
                    <a:p>
                      <a:endParaRPr lang="es-ES" sz="2400" dirty="0"/>
                    </a:p>
                  </a:txBody>
                  <a:tcPr marL="121920" marR="121920" marT="60960" marB="60960"/>
                </a:tc>
                <a:extLst>
                  <a:ext uri="{0D108BD9-81ED-4DB2-BD59-A6C34878D82A}">
                    <a16:rowId xmlns:a16="http://schemas.microsoft.com/office/drawing/2014/main" val="2383143855"/>
                  </a:ext>
                </a:extLst>
              </a:tr>
            </a:tbl>
          </a:graphicData>
        </a:graphic>
      </p:graphicFrame>
      <p:sp>
        <p:nvSpPr>
          <p:cNvPr id="6" name="CuadroTexto 5">
            <a:extLst>
              <a:ext uri="{FF2B5EF4-FFF2-40B4-BE49-F238E27FC236}">
                <a16:creationId xmlns:a16="http://schemas.microsoft.com/office/drawing/2014/main" id="{C59BDEA3-C172-42F0-A3AC-AA291AE056FF}"/>
              </a:ext>
            </a:extLst>
          </p:cNvPr>
          <p:cNvSpPr txBox="1"/>
          <p:nvPr/>
        </p:nvSpPr>
        <p:spPr>
          <a:xfrm>
            <a:off x="1387707" y="1429108"/>
            <a:ext cx="6558719" cy="461665"/>
          </a:xfrm>
          <a:prstGeom prst="rect">
            <a:avLst/>
          </a:prstGeom>
          <a:noFill/>
        </p:spPr>
        <p:txBody>
          <a:bodyPr wrap="none" rtlCol="0">
            <a:spAutoFit/>
          </a:bodyPr>
          <a:lstStyle/>
          <a:p>
            <a:r>
              <a:rPr lang="en" sz="2400" dirty="0">
                <a:latin typeface="+mj-lt"/>
              </a:rPr>
              <a:t>By the teacher, self-evaluation, peer evaluation, etc.</a:t>
            </a:r>
          </a:p>
        </p:txBody>
      </p:sp>
    </p:spTree>
    <p:extLst>
      <p:ext uri="{BB962C8B-B14F-4D97-AF65-F5344CB8AC3E}">
        <p14:creationId xmlns:p14="http://schemas.microsoft.com/office/powerpoint/2010/main" val="1463525913"/>
      </p:ext>
    </p:extLst>
  </p:cSld>
  <p:clrMapOvr>
    <a:masterClrMapping/>
  </p:clrMapOvr>
  <mc:AlternateContent xmlns:mc="http://schemas.openxmlformats.org/markup-compatibility/2006" xmlns:p14="http://schemas.microsoft.com/office/powerpoint/2010/main">
    <mc:Choice Requires="p14">
      <p:transition spd="slow" p14:dur="2000" advTm="49802"/>
    </mc:Choice>
    <mc:Fallback xmlns="">
      <p:transition spd="slow" advTm="4980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9EBF1E-0DE9-4848-9FF3-E5008B238333}"/>
              </a:ext>
            </a:extLst>
          </p:cNvPr>
          <p:cNvSpPr>
            <a:spLocks noGrp="1"/>
          </p:cNvSpPr>
          <p:nvPr>
            <p:ph idx="1"/>
          </p:nvPr>
        </p:nvSpPr>
        <p:spPr>
          <a:xfrm>
            <a:off x="486937" y="1287006"/>
            <a:ext cx="11218126" cy="4051068"/>
          </a:xfrm>
        </p:spPr>
        <p:txBody>
          <a:bodyPr/>
          <a:lstStyle/>
          <a:p>
            <a:pPr marL="0" indent="0">
              <a:buNone/>
            </a:pPr>
            <a:r>
              <a:rPr lang="en-GB" sz="2800" dirty="0"/>
              <a:t>Let’s summarise the process we have followed:</a:t>
            </a:r>
            <a:endParaRPr lang="es-ES" dirty="0"/>
          </a:p>
        </p:txBody>
      </p:sp>
      <p:sp>
        <p:nvSpPr>
          <p:cNvPr id="4" name="Rectángulo 3">
            <a:extLst>
              <a:ext uri="{FF2B5EF4-FFF2-40B4-BE49-F238E27FC236}">
                <a16:creationId xmlns:a16="http://schemas.microsoft.com/office/drawing/2014/main" id="{D1BC83A8-5475-4C2A-847E-76D7F7987DB6}"/>
              </a:ext>
            </a:extLst>
          </p:cNvPr>
          <p:cNvSpPr/>
          <p:nvPr/>
        </p:nvSpPr>
        <p:spPr>
          <a:xfrm>
            <a:off x="10350744" y="3044246"/>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Design a parent task with several sub-tasks</a:t>
            </a:r>
          </a:p>
        </p:txBody>
      </p:sp>
      <p:sp>
        <p:nvSpPr>
          <p:cNvPr id="5" name="Rectángulo 4">
            <a:extLst>
              <a:ext uri="{FF2B5EF4-FFF2-40B4-BE49-F238E27FC236}">
                <a16:creationId xmlns:a16="http://schemas.microsoft.com/office/drawing/2014/main" id="{6ED8EB10-4F0B-49CC-8937-A385A187EED3}"/>
              </a:ext>
            </a:extLst>
          </p:cNvPr>
          <p:cNvSpPr/>
          <p:nvPr/>
        </p:nvSpPr>
        <p:spPr>
          <a:xfrm>
            <a:off x="8667896" y="3044246"/>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For assessment purposes use appendix 4 for the written assessment grid 
</a:t>
            </a:r>
          </a:p>
        </p:txBody>
      </p:sp>
      <p:sp>
        <p:nvSpPr>
          <p:cNvPr id="6" name="Rectángulo 8">
            <a:extLst>
              <a:ext uri="{FF2B5EF4-FFF2-40B4-BE49-F238E27FC236}">
                <a16:creationId xmlns:a16="http://schemas.microsoft.com/office/drawing/2014/main" id="{52409008-AD60-49D1-8D21-6BF1E56250FB}"/>
              </a:ext>
            </a:extLst>
          </p:cNvPr>
          <p:cNvSpPr/>
          <p:nvPr/>
        </p:nvSpPr>
        <p:spPr>
          <a:xfrm>
            <a:off x="1948717" y="3034150"/>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Look at the Companion Volume Descriptors
</a:t>
            </a:r>
          </a:p>
        </p:txBody>
      </p:sp>
      <p:sp>
        <p:nvSpPr>
          <p:cNvPr id="7" name="Rectángulo 9">
            <a:extLst>
              <a:ext uri="{FF2B5EF4-FFF2-40B4-BE49-F238E27FC236}">
                <a16:creationId xmlns:a16="http://schemas.microsoft.com/office/drawing/2014/main" id="{C8140320-DFCE-41CD-B52E-C77599469334}"/>
              </a:ext>
            </a:extLst>
          </p:cNvPr>
          <p:cNvSpPr/>
          <p:nvPr/>
        </p:nvSpPr>
        <p:spPr>
          <a:xfrm>
            <a:off x="3637020" y="3025273"/>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Then compile your list of relevant descriptors
</a:t>
            </a:r>
          </a:p>
        </p:txBody>
      </p:sp>
      <p:sp>
        <p:nvSpPr>
          <p:cNvPr id="8" name="Rectángulo 10">
            <a:extLst>
              <a:ext uri="{FF2B5EF4-FFF2-40B4-BE49-F238E27FC236}">
                <a16:creationId xmlns:a16="http://schemas.microsoft.com/office/drawing/2014/main" id="{AC329F09-8698-47DB-A00B-34D6B9F65E20}"/>
              </a:ext>
            </a:extLst>
          </p:cNvPr>
          <p:cNvSpPr/>
          <p:nvPr/>
        </p:nvSpPr>
        <p:spPr>
          <a:xfrm>
            <a:off x="5313516" y="3044246"/>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Then go to Appendix 6 and choose relevant examples of use of online interaction and mediation descriptors
</a:t>
            </a:r>
          </a:p>
        </p:txBody>
      </p:sp>
      <p:sp>
        <p:nvSpPr>
          <p:cNvPr id="10" name="Rectángulo 8">
            <a:extLst>
              <a:ext uri="{FF2B5EF4-FFF2-40B4-BE49-F238E27FC236}">
                <a16:creationId xmlns:a16="http://schemas.microsoft.com/office/drawing/2014/main" id="{20F8D7C5-F4A5-12A5-B298-A00EE29B2F2D}"/>
              </a:ext>
            </a:extLst>
          </p:cNvPr>
          <p:cNvSpPr/>
          <p:nvPr/>
        </p:nvSpPr>
        <p:spPr>
          <a:xfrm>
            <a:off x="273710" y="3034150"/>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Decide what our learners need to do in real life
</a:t>
            </a:r>
          </a:p>
        </p:txBody>
      </p:sp>
      <p:sp>
        <p:nvSpPr>
          <p:cNvPr id="11" name="Rectángulo 10">
            <a:extLst>
              <a:ext uri="{FF2B5EF4-FFF2-40B4-BE49-F238E27FC236}">
                <a16:creationId xmlns:a16="http://schemas.microsoft.com/office/drawing/2014/main" id="{1FC7C044-78E8-9388-9911-7AE981A73DAE}"/>
              </a:ext>
            </a:extLst>
          </p:cNvPr>
          <p:cNvSpPr/>
          <p:nvPr/>
        </p:nvSpPr>
        <p:spPr>
          <a:xfrm>
            <a:off x="6990706" y="3044246"/>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Next go to Appendix 3 and look at qualitative aspects of spoken language use 
</a:t>
            </a:r>
          </a:p>
        </p:txBody>
      </p:sp>
    </p:spTree>
    <p:extLst>
      <p:ext uri="{BB962C8B-B14F-4D97-AF65-F5344CB8AC3E}">
        <p14:creationId xmlns:p14="http://schemas.microsoft.com/office/powerpoint/2010/main" val="3230169591"/>
      </p:ext>
    </p:extLst>
  </p:cSld>
  <p:clrMapOvr>
    <a:masterClrMapping/>
  </p:clrMapOvr>
  <mc:AlternateContent xmlns:mc="http://schemas.openxmlformats.org/markup-compatibility/2006" xmlns:p14="http://schemas.microsoft.com/office/powerpoint/2010/main">
    <mc:Choice Requires="p14">
      <p:transition spd="slow" p14:dur="2000" advTm="96981"/>
    </mc:Choice>
    <mc:Fallback xmlns="">
      <p:transition spd="slow" advTm="969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C325695-FB9A-42D8-9A5E-BFB5F37F0BF5}"/>
              </a:ext>
            </a:extLst>
          </p:cNvPr>
          <p:cNvSpPr txBox="1"/>
          <p:nvPr/>
        </p:nvSpPr>
        <p:spPr>
          <a:xfrm>
            <a:off x="2150637" y="1338087"/>
            <a:ext cx="5104334" cy="3139321"/>
          </a:xfrm>
          <a:prstGeom prst="rect">
            <a:avLst/>
          </a:prstGeom>
          <a:noFill/>
          <a:ln>
            <a:solidFill>
              <a:schemeClr val="tx1"/>
            </a:solidFill>
          </a:ln>
        </p:spPr>
        <p:txBody>
          <a:bodyPr wrap="square" rtlCol="0">
            <a:spAutoFit/>
          </a:bodyPr>
          <a:lstStyle/>
          <a:p>
            <a:r>
              <a:rPr lang="en-GB" b="1" dirty="0"/>
              <a:t>Which type of tasks should we aim for …</a:t>
            </a:r>
          </a:p>
          <a:p>
            <a:endParaRPr lang="en-GB" b="1" dirty="0"/>
          </a:p>
          <a:p>
            <a:endParaRPr lang="en-GB" dirty="0"/>
          </a:p>
          <a:p>
            <a:r>
              <a:rPr lang="en-GB" dirty="0"/>
              <a:t>Meta task/parent task (our general task-preparing the trip)</a:t>
            </a:r>
          </a:p>
          <a:p>
            <a:r>
              <a:rPr lang="en-GB" dirty="0"/>
              <a:t>Sub-tasks (all the tasks that need to be accomplished to prepare the trip)</a:t>
            </a:r>
          </a:p>
          <a:p>
            <a:pPr lvl="1"/>
            <a:r>
              <a:rPr lang="en-GB" dirty="0"/>
              <a:t>Listening</a:t>
            </a:r>
          </a:p>
          <a:p>
            <a:pPr lvl="1"/>
            <a:r>
              <a:rPr lang="en-GB" dirty="0"/>
              <a:t>Reading</a:t>
            </a:r>
          </a:p>
          <a:p>
            <a:pPr lvl="1"/>
            <a:r>
              <a:rPr lang="en-GB" dirty="0"/>
              <a:t>Spoken interaction</a:t>
            </a:r>
          </a:p>
          <a:p>
            <a:pPr lvl="1"/>
            <a:r>
              <a:rPr lang="en-GB" dirty="0"/>
              <a:t>Written interaction</a:t>
            </a:r>
          </a:p>
        </p:txBody>
      </p:sp>
      <p:sp>
        <p:nvSpPr>
          <p:cNvPr id="6" name="CuadroTexto 5">
            <a:extLst>
              <a:ext uri="{FF2B5EF4-FFF2-40B4-BE49-F238E27FC236}">
                <a16:creationId xmlns:a16="http://schemas.microsoft.com/office/drawing/2014/main" id="{A3F9CDA1-5C5B-414E-AFFC-B1E0A4EF16BA}"/>
              </a:ext>
            </a:extLst>
          </p:cNvPr>
          <p:cNvSpPr txBox="1"/>
          <p:nvPr/>
        </p:nvSpPr>
        <p:spPr>
          <a:xfrm>
            <a:off x="8161372" y="1267936"/>
            <a:ext cx="3232079" cy="3046988"/>
          </a:xfrm>
          <a:prstGeom prst="rect">
            <a:avLst/>
          </a:prstGeom>
          <a:noFill/>
        </p:spPr>
        <p:txBody>
          <a:bodyPr wrap="square" rtlCol="0">
            <a:spAutoFit/>
          </a:bodyPr>
          <a:lstStyle/>
          <a:p>
            <a:r>
              <a:rPr lang="en-GB" sz="2400" b="1" dirty="0">
                <a:solidFill>
                  <a:schemeClr val="accent1">
                    <a:lumMod val="75000"/>
                  </a:schemeClr>
                </a:solidFill>
              </a:rPr>
              <a:t>Which type of task are we developing?</a:t>
            </a:r>
          </a:p>
          <a:p>
            <a:endParaRPr lang="en-GB" sz="2400" b="1" dirty="0">
              <a:solidFill>
                <a:schemeClr val="accent1">
                  <a:lumMod val="75000"/>
                </a:schemeClr>
              </a:solidFill>
            </a:endParaRPr>
          </a:p>
          <a:p>
            <a:r>
              <a:rPr lang="en-GB" sz="2400" b="1" dirty="0">
                <a:solidFill>
                  <a:schemeClr val="accent1">
                    <a:lumMod val="75000"/>
                  </a:schemeClr>
                </a:solidFill>
              </a:rPr>
              <a:t>Is it aligned to the CV?</a:t>
            </a:r>
          </a:p>
          <a:p>
            <a:endParaRPr lang="en-GB" sz="2400" b="1" dirty="0">
              <a:solidFill>
                <a:schemeClr val="accent1">
                  <a:lumMod val="75000"/>
                </a:schemeClr>
              </a:solidFill>
            </a:endParaRPr>
          </a:p>
          <a:p>
            <a:r>
              <a:rPr lang="en-GB" sz="2400" b="1" dirty="0">
                <a:solidFill>
                  <a:schemeClr val="accent1">
                    <a:lumMod val="75000"/>
                  </a:schemeClr>
                </a:solidFill>
              </a:rPr>
              <a:t>Is it aligned to teaching and learning objectives</a:t>
            </a:r>
            <a:r>
              <a:rPr lang="es-ES_tradnl" sz="2400" b="1" dirty="0">
                <a:solidFill>
                  <a:schemeClr val="accent1">
                    <a:lumMod val="75000"/>
                  </a:schemeClr>
                </a:solidFill>
              </a:rPr>
              <a:t>?</a:t>
            </a:r>
          </a:p>
        </p:txBody>
      </p:sp>
    </p:spTree>
    <p:extLst>
      <p:ext uri="{BB962C8B-B14F-4D97-AF65-F5344CB8AC3E}">
        <p14:creationId xmlns:p14="http://schemas.microsoft.com/office/powerpoint/2010/main" val="1781040053"/>
      </p:ext>
    </p:extLst>
  </p:cSld>
  <p:clrMapOvr>
    <a:masterClrMapping/>
  </p:clrMapOvr>
  <mc:AlternateContent xmlns:mc="http://schemas.openxmlformats.org/markup-compatibility/2006" xmlns:p14="http://schemas.microsoft.com/office/powerpoint/2010/main">
    <mc:Choice Requires="p14">
      <p:transition spd="slow" p14:dur="2000" advTm="66506"/>
    </mc:Choice>
    <mc:Fallback xmlns="">
      <p:transition spd="slow" advTm="6650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96;p38">
            <a:extLst>
              <a:ext uri="{FF2B5EF4-FFF2-40B4-BE49-F238E27FC236}">
                <a16:creationId xmlns:a16="http://schemas.microsoft.com/office/drawing/2014/main" id="{134EF93F-F551-4677-A309-893770DD715F}"/>
              </a:ext>
            </a:extLst>
          </p:cNvPr>
          <p:cNvSpPr txBox="1">
            <a:spLocks/>
          </p:cNvSpPr>
          <p:nvPr/>
        </p:nvSpPr>
        <p:spPr>
          <a:xfrm>
            <a:off x="395213" y="561911"/>
            <a:ext cx="102720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Bibliography</a:t>
            </a:r>
          </a:p>
        </p:txBody>
      </p:sp>
      <p:sp>
        <p:nvSpPr>
          <p:cNvPr id="6" name="Google Shape;398;p38">
            <a:extLst>
              <a:ext uri="{FF2B5EF4-FFF2-40B4-BE49-F238E27FC236}">
                <a16:creationId xmlns:a16="http://schemas.microsoft.com/office/drawing/2014/main" id="{0AA9CDCE-F4C2-4343-9123-15537A0DAE4A}"/>
              </a:ext>
            </a:extLst>
          </p:cNvPr>
          <p:cNvSpPr txBox="1"/>
          <p:nvPr/>
        </p:nvSpPr>
        <p:spPr>
          <a:xfrm>
            <a:off x="395213" y="1325511"/>
            <a:ext cx="11131260" cy="1215659"/>
          </a:xfrm>
          <a:prstGeom prst="rect">
            <a:avLst/>
          </a:prstGeom>
          <a:noFill/>
          <a:ln>
            <a:noFill/>
          </a:ln>
        </p:spPr>
        <p:txBody>
          <a:bodyPr spcFirstLastPara="1" wrap="square" lIns="121900" tIns="121900" rIns="121900" bIns="121900" anchor="t" anchorCtr="0">
            <a:noAutofit/>
          </a:bodyPr>
          <a:lstStyle/>
          <a:p>
            <a:pPr algn="l"/>
            <a:r>
              <a:rPr lang="en-GB" sz="1600" b="0" i="0" u="none" strike="noStrike" baseline="0" dirty="0">
                <a:solidFill>
                  <a:srgbClr val="000000"/>
                </a:solidFill>
              </a:rPr>
              <a:t>European Centre for Modern Languages thematic pages for the CEFR and the ELP: see </a:t>
            </a:r>
            <a:r>
              <a:rPr lang="en-GB" sz="1600" b="0" i="0" u="none" strike="noStrike" baseline="0" dirty="0">
                <a:solidFill>
                  <a:srgbClr val="2F4799"/>
                </a:solidFill>
              </a:rPr>
              <a:t>www.ecml.at/Thematicareas/</a:t>
            </a:r>
          </a:p>
          <a:p>
            <a:pPr algn="l"/>
            <a:r>
              <a:rPr lang="en-GB" sz="1600" b="0" i="0" u="none" strike="noStrike" baseline="0" dirty="0" err="1">
                <a:solidFill>
                  <a:srgbClr val="2F4799"/>
                </a:solidFill>
              </a:rPr>
              <a:t>CEFRandELP</a:t>
            </a:r>
            <a:r>
              <a:rPr lang="en-GB" sz="1600" b="0" i="0" u="none" strike="noStrike" baseline="0" dirty="0">
                <a:solidFill>
                  <a:srgbClr val="2F4799"/>
                </a:solidFill>
              </a:rPr>
              <a:t>/tabid/1935/language/</a:t>
            </a:r>
            <a:r>
              <a:rPr lang="en-GB" sz="1600" b="0" i="0" u="none" strike="noStrike" baseline="0" dirty="0" err="1">
                <a:solidFill>
                  <a:srgbClr val="2F4799"/>
                </a:solidFill>
              </a:rPr>
              <a:t>en</a:t>
            </a:r>
            <a:r>
              <a:rPr lang="en-GB" sz="1600" b="0" i="0" u="none" strike="noStrike" baseline="0" dirty="0">
                <a:solidFill>
                  <a:srgbClr val="2F4799"/>
                </a:solidFill>
              </a:rPr>
              <a:t>-GB/Default.aspx</a:t>
            </a:r>
            <a:r>
              <a:rPr lang="en-GB" sz="1600" b="0" i="0" u="none" strike="noStrike" baseline="0" dirty="0">
                <a:solidFill>
                  <a:srgbClr val="000000"/>
                </a:solidFill>
              </a:rPr>
              <a:t>, accessed 25 September 2023.</a:t>
            </a:r>
          </a:p>
          <a:p>
            <a:pPr algn="l"/>
            <a:endParaRPr lang="en-GB" sz="1600" dirty="0">
              <a:solidFill>
                <a:srgbClr val="000000"/>
              </a:solidFill>
              <a:ea typeface="Arimo Medium"/>
              <a:cs typeface="Arimo Medium"/>
              <a:sym typeface="Arimo Medium"/>
            </a:endParaRPr>
          </a:p>
          <a:p>
            <a:pPr algn="l"/>
            <a:r>
              <a:rPr lang="en-GB" sz="1600" b="0" i="0" u="none" strike="noStrike" baseline="0" dirty="0">
                <a:solidFill>
                  <a:srgbClr val="000000"/>
                </a:solidFill>
              </a:rPr>
              <a:t>European Language Portfolio (ELP): </a:t>
            </a:r>
            <a:r>
              <a:rPr lang="en-GB" sz="1600" b="0" i="0" u="none" strike="noStrike" baseline="0" dirty="0">
                <a:solidFill>
                  <a:srgbClr val="2F4799"/>
                </a:solidFill>
              </a:rPr>
              <a:t>www.coe.int/en/web/portfolio</a:t>
            </a:r>
            <a:r>
              <a:rPr lang="en-GB" sz="1600" b="0" i="0" u="none" strike="noStrike" baseline="0" dirty="0">
                <a:solidFill>
                  <a:srgbClr val="000000"/>
                </a:solidFill>
              </a:rPr>
              <a:t>, accessed 25 September 2023.</a:t>
            </a:r>
          </a:p>
          <a:p>
            <a:pPr algn="l"/>
            <a:endParaRPr lang="en-GB" sz="1600" b="0" i="0" u="none" strike="noStrike" baseline="0" dirty="0">
              <a:solidFill>
                <a:srgbClr val="000000"/>
              </a:solidFill>
            </a:endParaRPr>
          </a:p>
          <a:p>
            <a:pPr algn="l"/>
            <a:r>
              <a:rPr lang="en-GB" sz="1600" b="0" i="0" u="none" strike="noStrike" baseline="0" dirty="0">
                <a:solidFill>
                  <a:srgbClr val="000000"/>
                </a:solidFill>
              </a:rPr>
              <a:t>Goodier T. (ed.) (2018), </a:t>
            </a:r>
            <a:r>
              <a:rPr lang="en-GB" sz="1600" b="0" i="1" u="none" strike="noStrike" baseline="0" dirty="0">
                <a:solidFill>
                  <a:srgbClr val="000000"/>
                </a:solidFill>
              </a:rPr>
              <a:t>Collated Representative Samples of Descriptors of Language Competences Developed for Young</a:t>
            </a:r>
          </a:p>
          <a:p>
            <a:pPr algn="l"/>
            <a:r>
              <a:rPr lang="en-GB" sz="1600" b="0" i="1" u="none" strike="noStrike" baseline="0" dirty="0">
                <a:solidFill>
                  <a:srgbClr val="000000"/>
                </a:solidFill>
              </a:rPr>
              <a:t>Learners – resource for educators, Volume 1: Ages 7-10</a:t>
            </a:r>
            <a:r>
              <a:rPr lang="en-GB" sz="1600" b="0" i="0" u="none" strike="noStrike" baseline="0" dirty="0">
                <a:solidFill>
                  <a:srgbClr val="000000"/>
                </a:solidFill>
              </a:rPr>
              <a:t>, Education Policy Division, Council of Europe, available at </a:t>
            </a:r>
            <a:r>
              <a:rPr lang="en-GB" sz="1600" b="0" i="0" u="none" strike="noStrike" baseline="0" dirty="0">
                <a:solidFill>
                  <a:srgbClr val="2F4799"/>
                </a:solidFill>
              </a:rPr>
              <a:t>https://rm.coe.</a:t>
            </a:r>
          </a:p>
          <a:p>
            <a:pPr algn="l"/>
            <a:r>
              <a:rPr lang="en-GB" sz="1600" b="0" i="0" u="none" strike="noStrike" baseline="0" dirty="0">
                <a:solidFill>
                  <a:srgbClr val="2F4799"/>
                </a:solidFill>
              </a:rPr>
              <a:t>int/16808b1688</a:t>
            </a:r>
            <a:r>
              <a:rPr lang="en-GB" sz="1600" b="0" i="0" u="none" strike="noStrike" baseline="0" dirty="0">
                <a:solidFill>
                  <a:srgbClr val="000000"/>
                </a:solidFill>
              </a:rPr>
              <a:t>, accessed 25 September 2023.</a:t>
            </a:r>
          </a:p>
          <a:p>
            <a:pPr algn="l"/>
            <a:endParaRPr lang="en-GB" sz="1600" b="0" i="0" u="none" strike="noStrike" baseline="0" dirty="0">
              <a:solidFill>
                <a:srgbClr val="000000"/>
              </a:solidFill>
            </a:endParaRPr>
          </a:p>
          <a:p>
            <a:pPr algn="l"/>
            <a:r>
              <a:rPr lang="en-GB" sz="1600" b="0" i="0" u="none" strike="noStrike" baseline="0" dirty="0">
                <a:solidFill>
                  <a:srgbClr val="000000"/>
                </a:solidFill>
              </a:rPr>
              <a:t>Goodier T. (ed.) (2018), </a:t>
            </a:r>
            <a:r>
              <a:rPr lang="en-GB" sz="1600" b="0" i="1" u="none" strike="noStrike" baseline="0" dirty="0">
                <a:solidFill>
                  <a:srgbClr val="000000"/>
                </a:solidFill>
              </a:rPr>
              <a:t>Collated Representative Samples of Descriptors of Language Competences Developed for Young Learners</a:t>
            </a:r>
          </a:p>
          <a:p>
            <a:pPr algn="l"/>
            <a:r>
              <a:rPr lang="en-GB" sz="1600" b="0" i="1" u="none" strike="noStrike" baseline="0" dirty="0">
                <a:solidFill>
                  <a:srgbClr val="000000"/>
                </a:solidFill>
              </a:rPr>
              <a:t>– resource for educators, Volume 2: Ages 11-15</a:t>
            </a:r>
            <a:r>
              <a:rPr lang="en-GB" sz="1600" b="0" i="0" u="none" strike="noStrike" baseline="0" dirty="0">
                <a:solidFill>
                  <a:srgbClr val="000000"/>
                </a:solidFill>
              </a:rPr>
              <a:t>, Education Policy Division, Council of Europe, available at </a:t>
            </a:r>
            <a:r>
              <a:rPr lang="en-GB" sz="1600" b="0" i="0" u="none" strike="noStrike" baseline="0" dirty="0">
                <a:solidFill>
                  <a:srgbClr val="2F4799"/>
                </a:solidFill>
              </a:rPr>
              <a:t>https://rm.coe.</a:t>
            </a:r>
          </a:p>
          <a:p>
            <a:pPr algn="l"/>
            <a:r>
              <a:rPr lang="en-GB" sz="1600" b="0" i="0" u="none" strike="noStrike" baseline="0" dirty="0">
                <a:solidFill>
                  <a:srgbClr val="2F4799"/>
                </a:solidFill>
              </a:rPr>
              <a:t>int/16808b1689</a:t>
            </a:r>
            <a:r>
              <a:rPr lang="en-GB" sz="1600" b="0" i="0" u="none" strike="noStrike" baseline="0" dirty="0">
                <a:solidFill>
                  <a:srgbClr val="000000"/>
                </a:solidFill>
              </a:rPr>
              <a:t>, accessed 25 September 2023.</a:t>
            </a:r>
          </a:p>
          <a:p>
            <a:pPr algn="l"/>
            <a:endParaRPr lang="en-GB" sz="1600" b="0" i="0" u="none" strike="noStrike" baseline="0" dirty="0">
              <a:solidFill>
                <a:srgbClr val="000000"/>
              </a:solidFill>
            </a:endParaRPr>
          </a:p>
          <a:p>
            <a:pPr algn="l"/>
            <a:r>
              <a:rPr lang="en-GB" sz="1600" b="0" i="0" u="none" strike="noStrike" baseline="0" dirty="0" err="1">
                <a:solidFill>
                  <a:srgbClr val="000000"/>
                </a:solidFill>
              </a:rPr>
              <a:t>Goullier</a:t>
            </a:r>
            <a:r>
              <a:rPr lang="en-GB" sz="1600" b="0" i="0" u="none" strike="noStrike" baseline="0" dirty="0">
                <a:solidFill>
                  <a:srgbClr val="000000"/>
                </a:solidFill>
              </a:rPr>
              <a:t> F. (2007), </a:t>
            </a:r>
            <a:r>
              <a:rPr lang="en-GB" sz="1600" b="0" i="1" u="none" strike="noStrike" baseline="0" dirty="0">
                <a:solidFill>
                  <a:srgbClr val="000000"/>
                </a:solidFill>
              </a:rPr>
              <a:t>Council of Europe Tools for Language Teaching – Common European framework and portfolios</a:t>
            </a:r>
            <a:r>
              <a:rPr lang="en-GB" sz="1600" b="0" i="0" u="none" strike="noStrike" baseline="0" dirty="0">
                <a:solidFill>
                  <a:srgbClr val="000000"/>
                </a:solidFill>
              </a:rPr>
              <a:t>, Didier/Council</a:t>
            </a:r>
          </a:p>
          <a:p>
            <a:pPr algn="l"/>
            <a:r>
              <a:rPr lang="en-GB" sz="1600" b="0" i="0" u="none" strike="noStrike" baseline="0" dirty="0">
                <a:solidFill>
                  <a:srgbClr val="000000"/>
                </a:solidFill>
              </a:rPr>
              <a:t>of Europe, Paris/Strasbourg, available at </a:t>
            </a:r>
            <a:r>
              <a:rPr lang="en-GB" sz="1600" b="0" i="0" u="none" strike="noStrike" baseline="0" dirty="0">
                <a:solidFill>
                  <a:srgbClr val="2F4799"/>
                </a:solidFill>
              </a:rPr>
              <a:t>https://rm.coe.int/168069ce6e</a:t>
            </a:r>
            <a:r>
              <a:rPr lang="en-GB" sz="1600" b="0" i="0" u="none" strike="noStrike" baseline="0" dirty="0">
                <a:solidFill>
                  <a:srgbClr val="000000"/>
                </a:solidFill>
              </a:rPr>
              <a:t>, accessed 25 September 2023</a:t>
            </a:r>
            <a:r>
              <a:rPr lang="en-US" sz="1600" b="0" i="0" u="none" strike="noStrike" baseline="0" dirty="0">
                <a:solidFill>
                  <a:srgbClr val="000000"/>
                </a:solidFill>
              </a:rPr>
              <a:t>.</a:t>
            </a:r>
            <a:endParaRPr sz="1600" dirty="0">
              <a:solidFill>
                <a:schemeClr val="dk1"/>
              </a:solidFill>
              <a:ea typeface="Arimo Medium"/>
              <a:cs typeface="Arimo Medium"/>
              <a:sym typeface="Arimo Medium"/>
            </a:endParaRPr>
          </a:p>
        </p:txBody>
      </p:sp>
    </p:spTree>
    <p:extLst>
      <p:ext uri="{BB962C8B-B14F-4D97-AF65-F5344CB8AC3E}">
        <p14:creationId xmlns:p14="http://schemas.microsoft.com/office/powerpoint/2010/main" val="1277446597"/>
      </p:ext>
    </p:extLst>
  </p:cSld>
  <p:clrMapOvr>
    <a:masterClrMapping/>
  </p:clrMapOvr>
  <mc:AlternateContent xmlns:mc="http://schemas.openxmlformats.org/markup-compatibility/2006" xmlns:p14="http://schemas.microsoft.com/office/powerpoint/2010/main">
    <mc:Choice Requires="p14">
      <p:transition spd="slow" p14:dur="2000" advTm="37962"/>
    </mc:Choice>
    <mc:Fallback xmlns="">
      <p:transition spd="slow" advTm="379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638827" y="2956142"/>
            <a:ext cx="11066236" cy="32045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Constructive alignment is harmonising learners’ needs, teaching, learning and assessment:</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In order to design a syllabus / a task / a set of tasks / an activity you need to bring in line the needs of the learners, the learning objectives, the teaching methodology, the tasks and how you assess the learners’ performance of the task(s).</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225272"/>
      </p:ext>
    </p:extLst>
  </p:cSld>
  <p:clrMapOvr>
    <a:masterClrMapping/>
  </p:clrMapOvr>
  <mc:AlternateContent xmlns:mc="http://schemas.openxmlformats.org/markup-compatibility/2006" xmlns:p14="http://schemas.microsoft.com/office/powerpoint/2010/main">
    <mc:Choice Requires="p14">
      <p:transition spd="slow" p14:dur="2000" advTm="50976"/>
    </mc:Choice>
    <mc:Fallback xmlns="">
      <p:transition spd="slow" advTm="509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EE2C72B7-8DB3-494E-AF41-8A6F6032649E}"/>
              </a:ext>
            </a:extLst>
          </p:cNvPr>
          <p:cNvSpPr txBox="1">
            <a:spLocks/>
          </p:cNvSpPr>
          <p:nvPr/>
        </p:nvSpPr>
        <p:spPr>
          <a:xfrm>
            <a:off x="1802046" y="679457"/>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p>
          <a:p>
            <a:pPr marL="0" indent="0">
              <a:buNone/>
            </a:pPr>
            <a:r>
              <a:rPr lang="en-GB" sz="1400" dirty="0"/>
              <a:t>Why is it important to translate this conception of the language user into the CEFR descriptors?
The descriptors of the CEFR and its Companion Volume are particularly useful for designing curricula in an "inverse" or "backward" way.</a:t>
            </a:r>
          </a:p>
          <a:p>
            <a:pPr marL="0" indent="0">
              <a:buFont typeface="Arial" panose="020B0604020202020204" pitchFamily="34" charset="0"/>
              <a:buNone/>
            </a:pPr>
            <a:r>
              <a:rPr lang="en-US" sz="1400" dirty="0"/>
              <a:t>
</a:t>
            </a:r>
            <a:endParaRPr lang="en-GB" sz="1800" dirty="0"/>
          </a:p>
          <a:p>
            <a:pPr marL="0" indent="0">
              <a:buFont typeface="Arial" panose="020B0604020202020204" pitchFamily="34" charset="0"/>
              <a:buNone/>
            </a:pPr>
            <a:endParaRPr lang="en-GB" sz="1800" dirty="0"/>
          </a:p>
        </p:txBody>
      </p:sp>
      <p:graphicFrame>
        <p:nvGraphicFramePr>
          <p:cNvPr id="5" name="Diagrama 4">
            <a:extLst>
              <a:ext uri="{FF2B5EF4-FFF2-40B4-BE49-F238E27FC236}">
                <a16:creationId xmlns:a16="http://schemas.microsoft.com/office/drawing/2014/main" id="{671C46E4-F065-4369-886E-A72F41A33997}"/>
              </a:ext>
            </a:extLst>
          </p:cNvPr>
          <p:cNvGraphicFramePr/>
          <p:nvPr>
            <p:extLst>
              <p:ext uri="{D42A27DB-BD31-4B8C-83A1-F6EECF244321}">
                <p14:modId xmlns:p14="http://schemas.microsoft.com/office/powerpoint/2010/main" val="2348328637"/>
              </p:ext>
            </p:extLst>
          </p:nvPr>
        </p:nvGraphicFramePr>
        <p:xfrm>
          <a:off x="1829907" y="12965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a16="http://schemas.microsoft.com/office/drawing/2014/main" id="{7E38757E-530F-45B9-840E-A1310AC18C45}"/>
              </a:ext>
            </a:extLst>
          </p:cNvPr>
          <p:cNvSpPr txBox="1">
            <a:spLocks/>
          </p:cNvSpPr>
          <p:nvPr/>
        </p:nvSpPr>
        <p:spPr>
          <a:xfrm>
            <a:off x="1908755" y="154391"/>
            <a:ext cx="6099175" cy="369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t>Applying the descriptors</a:t>
            </a:r>
            <a:endParaRPr lang="en-GB" sz="1800" dirty="0"/>
          </a:p>
        </p:txBody>
      </p:sp>
      <p:sp>
        <p:nvSpPr>
          <p:cNvPr id="7" name="Hexágono 6">
            <a:extLst>
              <a:ext uri="{FF2B5EF4-FFF2-40B4-BE49-F238E27FC236}">
                <a16:creationId xmlns:a16="http://schemas.microsoft.com/office/drawing/2014/main" id="{D047901C-BE6B-47B8-B2D5-A42A114F426A}"/>
              </a:ext>
            </a:extLst>
          </p:cNvPr>
          <p:cNvSpPr/>
          <p:nvPr/>
        </p:nvSpPr>
        <p:spPr>
          <a:xfrm>
            <a:off x="8335202" y="2942438"/>
            <a:ext cx="2026891" cy="1728192"/>
          </a:xfrm>
          <a:prstGeom prst="hexagon">
            <a:avLst/>
          </a:prstGeom>
          <a:solidFill>
            <a:srgbClr val="C1DD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Languages are used to achieve a purpose but they are not the purpose </a:t>
            </a:r>
          </a:p>
        </p:txBody>
      </p:sp>
    </p:spTree>
    <p:extLst>
      <p:ext uri="{BB962C8B-B14F-4D97-AF65-F5344CB8AC3E}">
        <p14:creationId xmlns:p14="http://schemas.microsoft.com/office/powerpoint/2010/main" val="276308170"/>
      </p:ext>
    </p:extLst>
  </p:cSld>
  <p:clrMapOvr>
    <a:masterClrMapping/>
  </p:clrMapOvr>
  <mc:AlternateContent xmlns:mc="http://schemas.openxmlformats.org/markup-compatibility/2006" xmlns:p14="http://schemas.microsoft.com/office/powerpoint/2010/main">
    <mc:Choice Requires="p14">
      <p:transition spd="slow" p14:dur="2000" advTm="104725"/>
    </mc:Choice>
    <mc:Fallback xmlns="">
      <p:transition spd="slow" advTm="10472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486937" y="1951037"/>
            <a:ext cx="11218126" cy="1325563"/>
          </a:xfrm>
        </p:spPr>
        <p:txBody>
          <a:bodyPr>
            <a:normAutofit fontScale="90000"/>
          </a:bodyPr>
          <a:lstStyle/>
          <a:p>
            <a:pPr marL="0" indent="0">
              <a:buNone/>
            </a:pPr>
            <a:r>
              <a:rPr lang="en-GB" sz="3600" dirty="0"/>
              <a:t>Using the Companion Volume to help us design tasks: </a:t>
            </a:r>
            <a:br>
              <a:rPr lang="en-GB" sz="3600" dirty="0"/>
            </a:br>
            <a:r>
              <a:rPr lang="en-GB" sz="3600" dirty="0"/>
              <a:t>example </a:t>
            </a:r>
            <a:br>
              <a:rPr lang="es-ES_tradnl" dirty="0"/>
            </a:br>
            <a:br>
              <a:rPr lang="es-ES_tradnl" dirty="0"/>
            </a:br>
            <a:br>
              <a:rPr lang="es-ES_tradnl" dirty="0"/>
            </a:br>
            <a:r>
              <a:rPr lang="en-GB" sz="3600" dirty="0"/>
              <a:t>Our students are young learners, learning English at a B1 level, they will use English for travelling (leisure) and to interact with children their age.</a:t>
            </a:r>
            <a:br>
              <a:rPr lang="es-ES" sz="3600" dirty="0"/>
            </a:br>
            <a:endParaRPr lang="es-ES_tradnl" sz="3600" dirty="0"/>
          </a:p>
        </p:txBody>
      </p:sp>
    </p:spTree>
    <p:extLst>
      <p:ext uri="{BB962C8B-B14F-4D97-AF65-F5344CB8AC3E}">
        <p14:creationId xmlns:p14="http://schemas.microsoft.com/office/powerpoint/2010/main" val="750361120"/>
      </p:ext>
    </p:extLst>
  </p:cSld>
  <p:clrMapOvr>
    <a:masterClrMapping/>
  </p:clrMapOvr>
  <mc:AlternateContent xmlns:mc="http://schemas.openxmlformats.org/markup-compatibility/2006" xmlns:p14="http://schemas.microsoft.com/office/powerpoint/2010/main">
    <mc:Choice Requires="p14">
      <p:transition spd="slow" p14:dur="2000" advTm="26389"/>
    </mc:Choice>
    <mc:Fallback xmlns="">
      <p:transition spd="slow" advTm="2638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8B729E89-5AF2-4EB4-9D7E-3C602118EC84}"/>
              </a:ext>
            </a:extLst>
          </p:cNvPr>
          <p:cNvSpPr txBox="1">
            <a:spLocks noGrp="1"/>
          </p:cNvSpPr>
          <p:nvPr>
            <p:ph type="title"/>
          </p:nvPr>
        </p:nvSpPr>
        <p:spPr>
          <a:xfrm>
            <a:off x="960000" y="390237"/>
            <a:ext cx="10272000" cy="763600"/>
          </a:xfrm>
          <a:prstGeom prst="rect">
            <a:avLst/>
          </a:prstGeom>
        </p:spPr>
        <p:txBody>
          <a:bodyPr spcFirstLastPara="1" vert="horz" wrap="square" lIns="121900" tIns="121900" rIns="121900" bIns="121900" rtlCol="0" anchor="t" anchorCtr="0">
            <a:noAutofit/>
          </a:bodyPr>
          <a:lstStyle/>
          <a:p>
            <a:pPr>
              <a:buSzPts val="1100"/>
            </a:pPr>
            <a:r>
              <a:rPr lang="en" sz="3200" dirty="0"/>
              <a:t>The  learner must be able to...</a:t>
            </a:r>
            <a:endParaRPr sz="3200" dirty="0"/>
          </a:p>
        </p:txBody>
      </p:sp>
      <p:sp>
        <p:nvSpPr>
          <p:cNvPr id="5" name="Google Shape;429;p40">
            <a:extLst>
              <a:ext uri="{FF2B5EF4-FFF2-40B4-BE49-F238E27FC236}">
                <a16:creationId xmlns:a16="http://schemas.microsoft.com/office/drawing/2014/main" id="{0B47C9A7-D211-4B0D-B826-80882C90D886}"/>
              </a:ext>
            </a:extLst>
          </p:cNvPr>
          <p:cNvSpPr txBox="1">
            <a:spLocks/>
          </p:cNvSpPr>
          <p:nvPr/>
        </p:nvSpPr>
        <p:spPr>
          <a:xfrm>
            <a:off x="1477135" y="1224502"/>
            <a:ext cx="8738434" cy="714374"/>
          </a:xfrm>
          <a:prstGeom prst="rect">
            <a:avLst/>
          </a:prstGeom>
          <a:ln>
            <a:solidFill>
              <a:schemeClr val="tx1"/>
            </a:solidFill>
          </a:ln>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262" indent="0">
              <a:buFont typeface="Arial" panose="020B0604020202020204" pitchFamily="34" charset="0"/>
              <a:buNone/>
            </a:pPr>
            <a:r>
              <a:rPr lang="en" sz="1600" dirty="0"/>
              <a:t>Relay in writing (in language B) specific and relevant information contained in direct informative texts (written in language A) on familiar topics ( </a:t>
            </a:r>
            <a:r>
              <a:rPr lang="en" sz="1600" dirty="0">
                <a:solidFill>
                  <a:schemeClr val="tx2"/>
                </a:solidFill>
              </a:rPr>
              <a:t>Adapted from the scale </a:t>
            </a:r>
            <a:r>
              <a:rPr lang="en" sz="1600" b="1" i="1" dirty="0">
                <a:solidFill>
                  <a:schemeClr val="tx2"/>
                </a:solidFill>
              </a:rPr>
              <a:t>relaying specific information in writing</a:t>
            </a:r>
            <a:r>
              <a:rPr lang="en" sz="1600" b="1" dirty="0">
                <a:solidFill>
                  <a:schemeClr val="tx2"/>
                </a:solidFill>
              </a:rPr>
              <a:t> </a:t>
            </a:r>
            <a:r>
              <a:rPr lang="en" sz="1600" dirty="0"/>
              <a:t>) .</a:t>
            </a:r>
            <a:endParaRPr lang="es-ES_tradnl" sz="1600" dirty="0">
              <a:solidFill>
                <a:schemeClr val="tx2"/>
              </a:solidFill>
            </a:endParaRPr>
          </a:p>
        </p:txBody>
      </p:sp>
      <p:sp>
        <p:nvSpPr>
          <p:cNvPr id="6" name="Google Shape;429;p40">
            <a:extLst>
              <a:ext uri="{FF2B5EF4-FFF2-40B4-BE49-F238E27FC236}">
                <a16:creationId xmlns:a16="http://schemas.microsoft.com/office/drawing/2014/main" id="{35DD21F6-29A4-4BB0-ABB4-D5D97A0B1300}"/>
              </a:ext>
            </a:extLst>
          </p:cNvPr>
          <p:cNvSpPr txBox="1">
            <a:spLocks/>
          </p:cNvSpPr>
          <p:nvPr/>
        </p:nvSpPr>
        <p:spPr>
          <a:xfrm>
            <a:off x="1477130" y="2103764"/>
            <a:ext cx="8738434" cy="578476"/>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Char char="●"/>
              <a:defRPr sz="1400" b="0" i="0" u="none" strike="noStrike" cap="none">
                <a:solidFill>
                  <a:schemeClr val="dk1"/>
                </a:solidFill>
                <a:latin typeface="Arimo Medium"/>
                <a:ea typeface="Arimo Medium"/>
                <a:cs typeface="Arimo Medium"/>
                <a:sym typeface="Arimo Medium"/>
              </a:defRPr>
            </a:lvl1pPr>
            <a:lvl2pPr marL="914400" marR="0" lvl="1"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2pPr>
            <a:lvl3pPr marL="1371600" marR="0" lvl="2"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3pPr>
            <a:lvl4pPr marL="1828800" marR="0" lvl="3"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4pPr>
            <a:lvl5pPr marL="2286000" marR="0" lvl="4"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5pPr>
            <a:lvl6pPr marL="2743200" marR="0" lvl="5"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6pPr>
            <a:lvl7pPr marL="3200400" marR="0" lvl="6"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7pPr>
            <a:lvl8pPr marL="3657600" marR="0" lvl="7"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8pPr>
            <a:lvl9pPr marL="4114800" marR="0" lvl="8"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9pPr>
          </a:lstStyle>
          <a:p>
            <a:pPr marL="186262" indent="0">
              <a:buNone/>
            </a:pPr>
            <a:r>
              <a:rPr lang="en" sz="1600" dirty="0">
                <a:solidFill>
                  <a:schemeClr val="tx1"/>
                </a:solidFill>
              </a:rPr>
              <a:t>Summarize with simple language (in language B) the main content of direct texts (in language A) on familiar topics (</a:t>
            </a:r>
            <a:r>
              <a:rPr lang="en" sz="1600" dirty="0">
                <a:solidFill>
                  <a:schemeClr val="tx2"/>
                </a:solidFill>
              </a:rPr>
              <a:t>Adapted from the scale </a:t>
            </a:r>
            <a:r>
              <a:rPr lang="en" sz="1600" b="1" i="1" dirty="0">
                <a:solidFill>
                  <a:schemeClr val="tx2"/>
                </a:solidFill>
              </a:rPr>
              <a:t>processing text in speech</a:t>
            </a:r>
            <a:r>
              <a:rPr lang="en" sz="1600" dirty="0">
                <a:solidFill>
                  <a:schemeClr val="tx1"/>
                </a:solidFill>
              </a:rPr>
              <a:t>)</a:t>
            </a:r>
            <a:endParaRPr lang="es-ES_tradnl" sz="1600" dirty="0">
              <a:solidFill>
                <a:schemeClr val="tx2"/>
              </a:solidFill>
            </a:endParaRPr>
          </a:p>
        </p:txBody>
      </p:sp>
      <p:sp>
        <p:nvSpPr>
          <p:cNvPr id="7" name="Google Shape;429;p40">
            <a:extLst>
              <a:ext uri="{FF2B5EF4-FFF2-40B4-BE49-F238E27FC236}">
                <a16:creationId xmlns:a16="http://schemas.microsoft.com/office/drawing/2014/main" id="{AA9FE1A5-351A-4F4B-ABB8-4F9664AEC846}"/>
              </a:ext>
            </a:extLst>
          </p:cNvPr>
          <p:cNvSpPr txBox="1">
            <a:spLocks/>
          </p:cNvSpPr>
          <p:nvPr/>
        </p:nvSpPr>
        <p:spPr>
          <a:xfrm>
            <a:off x="1477130" y="2845525"/>
            <a:ext cx="8738434" cy="466634"/>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Char char="●"/>
              <a:defRPr sz="1400" b="0" i="0" u="none" strike="noStrike" cap="none">
                <a:solidFill>
                  <a:schemeClr val="dk1"/>
                </a:solidFill>
                <a:latin typeface="Arimo Medium"/>
                <a:ea typeface="Arimo Medium"/>
                <a:cs typeface="Arimo Medium"/>
                <a:sym typeface="Arimo Medium"/>
              </a:defRPr>
            </a:lvl1pPr>
            <a:lvl2pPr marL="914400" marR="0" lvl="1"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2pPr>
            <a:lvl3pPr marL="1371600" marR="0" lvl="2"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3pPr>
            <a:lvl4pPr marL="1828800" marR="0" lvl="3"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4pPr>
            <a:lvl5pPr marL="2286000" marR="0" lvl="4"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5pPr>
            <a:lvl6pPr marL="2743200" marR="0" lvl="5"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6pPr>
            <a:lvl7pPr marL="3200400" marR="0" lvl="6"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7pPr>
            <a:lvl8pPr marL="3657600" marR="0" lvl="7"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8pPr>
            <a:lvl9pPr marL="4114800" marR="0" lvl="8"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9pPr>
          </a:lstStyle>
          <a:p>
            <a:pPr marL="186262" indent="0">
              <a:buNone/>
            </a:pPr>
            <a:r>
              <a:rPr lang="en" sz="1600" dirty="0">
                <a:solidFill>
                  <a:schemeClr val="tx1"/>
                </a:solidFill>
              </a:rPr>
              <a:t>Ask a member of the group the reasons for their opinions (</a:t>
            </a:r>
            <a:r>
              <a:rPr lang="en" sz="1600" dirty="0">
                <a:solidFill>
                  <a:schemeClr val="tx2"/>
                </a:solidFill>
              </a:rPr>
              <a:t>Adapted from the scale </a:t>
            </a:r>
            <a:r>
              <a:rPr lang="en" sz="1600" b="1" i="1" dirty="0">
                <a:solidFill>
                  <a:schemeClr val="tx2"/>
                </a:solidFill>
              </a:rPr>
              <a:t>collaborating to construct meaning </a:t>
            </a:r>
            <a:r>
              <a:rPr lang="en" sz="1600" dirty="0">
                <a:solidFill>
                  <a:schemeClr val="tx1"/>
                </a:solidFill>
              </a:rPr>
              <a:t>)</a:t>
            </a:r>
            <a:endParaRPr lang="es-ES_tradnl" sz="1600" dirty="0">
              <a:solidFill>
                <a:schemeClr val="tx2"/>
              </a:solidFill>
            </a:endParaRPr>
          </a:p>
        </p:txBody>
      </p:sp>
      <p:sp>
        <p:nvSpPr>
          <p:cNvPr id="8" name="Google Shape;429;p40">
            <a:extLst>
              <a:ext uri="{FF2B5EF4-FFF2-40B4-BE49-F238E27FC236}">
                <a16:creationId xmlns:a16="http://schemas.microsoft.com/office/drawing/2014/main" id="{1B5C864D-EC02-4A7F-A467-78410D63FA47}"/>
              </a:ext>
            </a:extLst>
          </p:cNvPr>
          <p:cNvSpPr txBox="1">
            <a:spLocks/>
          </p:cNvSpPr>
          <p:nvPr/>
        </p:nvSpPr>
        <p:spPr>
          <a:xfrm>
            <a:off x="1477130" y="3466025"/>
            <a:ext cx="8738434" cy="714375"/>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Char char="●"/>
              <a:defRPr sz="1400" b="0" i="0" u="none" strike="noStrike" cap="none">
                <a:solidFill>
                  <a:schemeClr val="dk1"/>
                </a:solidFill>
                <a:latin typeface="Arimo Medium"/>
                <a:ea typeface="Arimo Medium"/>
                <a:cs typeface="Arimo Medium"/>
                <a:sym typeface="Arimo Medium"/>
              </a:defRPr>
            </a:lvl1pPr>
            <a:lvl2pPr marL="914400" marR="0" lvl="1"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2pPr>
            <a:lvl3pPr marL="1371600" marR="0" lvl="2"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3pPr>
            <a:lvl4pPr marL="1828800" marR="0" lvl="3"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4pPr>
            <a:lvl5pPr marL="2286000" marR="0" lvl="4"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5pPr>
            <a:lvl6pPr marL="2743200" marR="0" lvl="5"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6pPr>
            <a:lvl7pPr marL="3200400" marR="0" lvl="6"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7pPr>
            <a:lvl8pPr marL="3657600" marR="0" lvl="7"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8pPr>
            <a:lvl9pPr marL="4114800" marR="0" lvl="8"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9pPr>
          </a:lstStyle>
          <a:p>
            <a:pPr marL="186262" indent="0">
              <a:buNone/>
            </a:pPr>
            <a:r>
              <a:rPr lang="en" sz="1600" dirty="0">
                <a:solidFill>
                  <a:schemeClr val="tx1"/>
                </a:solidFill>
              </a:rPr>
              <a:t>Talk in simple terms about how certain things that may seem "strange" to you in another sociocultural context, may seem "normal" to the other people involved (</a:t>
            </a:r>
            <a:r>
              <a:rPr lang="en" sz="1600" dirty="0">
                <a:solidFill>
                  <a:schemeClr val="tx2"/>
                </a:solidFill>
              </a:rPr>
              <a:t>Adapted from the scale </a:t>
            </a:r>
            <a:r>
              <a:rPr lang="en" sz="1600" b="1" i="1" dirty="0">
                <a:solidFill>
                  <a:schemeClr val="tx2"/>
                </a:solidFill>
              </a:rPr>
              <a:t>building on pluricultural repertoire </a:t>
            </a:r>
            <a:r>
              <a:rPr lang="en" sz="1600" dirty="0">
                <a:solidFill>
                  <a:schemeClr val="tx1"/>
                </a:solidFill>
              </a:rPr>
              <a:t>) .</a:t>
            </a:r>
          </a:p>
        </p:txBody>
      </p:sp>
      <p:sp>
        <p:nvSpPr>
          <p:cNvPr id="9" name="Google Shape;429;p40">
            <a:extLst>
              <a:ext uri="{FF2B5EF4-FFF2-40B4-BE49-F238E27FC236}">
                <a16:creationId xmlns:a16="http://schemas.microsoft.com/office/drawing/2014/main" id="{46D0EFF7-FF59-48F5-B1A5-E8773966BD3F}"/>
              </a:ext>
            </a:extLst>
          </p:cNvPr>
          <p:cNvSpPr txBox="1">
            <a:spLocks/>
          </p:cNvSpPr>
          <p:nvPr/>
        </p:nvSpPr>
        <p:spPr>
          <a:xfrm>
            <a:off x="1477130" y="4332183"/>
            <a:ext cx="8738434" cy="496992"/>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Char char="●"/>
              <a:defRPr sz="1400" b="0" i="0" u="none" strike="noStrike" cap="none">
                <a:solidFill>
                  <a:schemeClr val="dk1"/>
                </a:solidFill>
                <a:latin typeface="Arimo Medium"/>
                <a:ea typeface="Arimo Medium"/>
                <a:cs typeface="Arimo Medium"/>
                <a:sym typeface="Arimo Medium"/>
              </a:defRPr>
            </a:lvl1pPr>
            <a:lvl2pPr marL="914400" marR="0" lvl="1"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2pPr>
            <a:lvl3pPr marL="1371600" marR="0" lvl="2"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3pPr>
            <a:lvl4pPr marL="1828800" marR="0" lvl="3"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4pPr>
            <a:lvl5pPr marL="2286000" marR="0" lvl="4"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5pPr>
            <a:lvl6pPr marL="2743200" marR="0" lvl="5"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6pPr>
            <a:lvl7pPr marL="3200400" marR="0" lvl="6"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7pPr>
            <a:lvl8pPr marL="3657600" marR="0" lvl="7"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8pPr>
            <a:lvl9pPr marL="4114800" marR="0" lvl="8"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9pPr>
          </a:lstStyle>
          <a:p>
            <a:pPr marL="186262" indent="0">
              <a:buNone/>
            </a:pPr>
            <a:r>
              <a:rPr lang="en" sz="1600" dirty="0">
                <a:solidFill>
                  <a:schemeClr val="tx1"/>
                </a:solidFill>
              </a:rPr>
              <a:t>Make online descriptions of social events, experiences and activities related to links and media and share personal feelings (</a:t>
            </a:r>
            <a:r>
              <a:rPr lang="en" sz="1600" dirty="0">
                <a:solidFill>
                  <a:schemeClr val="tx2"/>
                </a:solidFill>
              </a:rPr>
              <a:t>Adapted from the scale </a:t>
            </a:r>
            <a:r>
              <a:rPr lang="en" sz="1600" b="1" i="1" dirty="0">
                <a:solidFill>
                  <a:schemeClr val="tx2"/>
                </a:solidFill>
              </a:rPr>
              <a:t>online conversation and discussion</a:t>
            </a:r>
            <a:r>
              <a:rPr lang="en" sz="1600" dirty="0">
                <a:solidFill>
                  <a:schemeClr val="tx1"/>
                </a:solidFill>
              </a:rPr>
              <a:t>)</a:t>
            </a:r>
            <a:endParaRPr lang="es-ES_tradnl" sz="1600" dirty="0">
              <a:solidFill>
                <a:schemeClr val="tx2"/>
              </a:solidFill>
            </a:endParaRPr>
          </a:p>
        </p:txBody>
      </p:sp>
    </p:spTree>
    <p:extLst>
      <p:ext uri="{BB962C8B-B14F-4D97-AF65-F5344CB8AC3E}">
        <p14:creationId xmlns:p14="http://schemas.microsoft.com/office/powerpoint/2010/main" val="148904167"/>
      </p:ext>
    </p:extLst>
  </p:cSld>
  <p:clrMapOvr>
    <a:masterClrMapping/>
  </p:clrMapOvr>
  <mc:AlternateContent xmlns:mc="http://schemas.openxmlformats.org/markup-compatibility/2006" xmlns:p14="http://schemas.microsoft.com/office/powerpoint/2010/main">
    <mc:Choice Requires="p14">
      <p:transition spd="slow" p14:dur="2000" advTm="94058"/>
    </mc:Choice>
    <mc:Fallback xmlns="">
      <p:transition spd="slow" advTm="9405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8A726B94-B298-48E1-8F7A-2848C9527B97}"/>
              </a:ext>
            </a:extLst>
          </p:cNvPr>
          <p:cNvSpPr txBox="1">
            <a:spLocks/>
          </p:cNvSpPr>
          <p:nvPr/>
        </p:nvSpPr>
        <p:spPr>
          <a:xfrm>
            <a:off x="960000" y="556044"/>
            <a:ext cx="102720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1100"/>
            </a:pPr>
            <a:r>
              <a:rPr lang="en" sz="3200"/>
              <a:t>Relevance of descriptors for age group 11-15</a:t>
            </a:r>
            <a:endParaRPr lang="en" sz="3200" dirty="0"/>
          </a:p>
        </p:txBody>
      </p:sp>
      <p:sp>
        <p:nvSpPr>
          <p:cNvPr id="6" name="Google Shape;429;p40">
            <a:extLst>
              <a:ext uri="{FF2B5EF4-FFF2-40B4-BE49-F238E27FC236}">
                <a16:creationId xmlns:a16="http://schemas.microsoft.com/office/drawing/2014/main" id="{EF8B20B8-5CFF-4714-A1A2-2E38250B7259}"/>
              </a:ext>
            </a:extLst>
          </p:cNvPr>
          <p:cNvSpPr txBox="1">
            <a:spLocks/>
          </p:cNvSpPr>
          <p:nvPr/>
        </p:nvSpPr>
        <p:spPr>
          <a:xfrm>
            <a:off x="10220589" y="3650491"/>
            <a:ext cx="1403015" cy="884713"/>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Char char="●"/>
              <a:defRPr sz="1400" b="0" i="0" u="none" strike="noStrike" cap="none">
                <a:solidFill>
                  <a:schemeClr val="dk1"/>
                </a:solidFill>
                <a:latin typeface="Arimo Medium"/>
                <a:ea typeface="Arimo Medium"/>
                <a:cs typeface="Arimo Medium"/>
                <a:sym typeface="Arimo Medium"/>
              </a:defRPr>
            </a:lvl1pPr>
            <a:lvl2pPr marL="914400" marR="0" lvl="1"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2pPr>
            <a:lvl3pPr marL="1371600" marR="0" lvl="2"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3pPr>
            <a:lvl4pPr marL="1828800" marR="0" lvl="3"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4pPr>
            <a:lvl5pPr marL="2286000" marR="0" lvl="4"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5pPr>
            <a:lvl6pPr marL="2743200" marR="0" lvl="5"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6pPr>
            <a:lvl7pPr marL="3200400" marR="0" lvl="6"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7pPr>
            <a:lvl8pPr marL="3657600" marR="0" lvl="7"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8pPr>
            <a:lvl9pPr marL="4114800" marR="0" lvl="8"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9pPr>
          </a:lstStyle>
          <a:p>
            <a:pPr marL="186262" indent="0">
              <a:buNone/>
            </a:pPr>
            <a:r>
              <a:rPr lang="en" sz="1600" b="1" dirty="0">
                <a:solidFill>
                  <a:schemeClr val="tx1"/>
                </a:solidFill>
              </a:rPr>
              <a:t>with support</a:t>
            </a:r>
          </a:p>
        </p:txBody>
      </p:sp>
      <p:pic>
        <p:nvPicPr>
          <p:cNvPr id="7" name="Imagen 6">
            <a:extLst>
              <a:ext uri="{FF2B5EF4-FFF2-40B4-BE49-F238E27FC236}">
                <a16:creationId xmlns:a16="http://schemas.microsoft.com/office/drawing/2014/main" id="{5E020A34-BFE8-4EBB-86ED-EF72223A0E5E}"/>
              </a:ext>
            </a:extLst>
          </p:cNvPr>
          <p:cNvPicPr>
            <a:picLocks noChangeAspect="1"/>
          </p:cNvPicPr>
          <p:nvPr/>
        </p:nvPicPr>
        <p:blipFill>
          <a:blip r:embed="rId2"/>
          <a:stretch>
            <a:fillRect/>
          </a:stretch>
        </p:blipFill>
        <p:spPr>
          <a:xfrm>
            <a:off x="2625074" y="4882783"/>
            <a:ext cx="7192088" cy="672343"/>
          </a:xfrm>
          <a:prstGeom prst="rect">
            <a:avLst/>
          </a:prstGeom>
        </p:spPr>
      </p:pic>
      <p:pic>
        <p:nvPicPr>
          <p:cNvPr id="8" name="Imagen 7">
            <a:extLst>
              <a:ext uri="{FF2B5EF4-FFF2-40B4-BE49-F238E27FC236}">
                <a16:creationId xmlns:a16="http://schemas.microsoft.com/office/drawing/2014/main" id="{8A870BF4-AF45-4D14-91B9-1B875E08CEE7}"/>
              </a:ext>
            </a:extLst>
          </p:cNvPr>
          <p:cNvPicPr>
            <a:picLocks noChangeAspect="1"/>
          </p:cNvPicPr>
          <p:nvPr/>
        </p:nvPicPr>
        <p:blipFill rotWithShape="1">
          <a:blip r:embed="rId3"/>
          <a:srcRect r="6648"/>
          <a:stretch/>
        </p:blipFill>
        <p:spPr>
          <a:xfrm>
            <a:off x="2625074" y="3998526"/>
            <a:ext cx="7192088" cy="799608"/>
          </a:xfrm>
          <a:prstGeom prst="rect">
            <a:avLst/>
          </a:prstGeom>
        </p:spPr>
      </p:pic>
      <p:pic>
        <p:nvPicPr>
          <p:cNvPr id="9" name="Imagen 8">
            <a:extLst>
              <a:ext uri="{FF2B5EF4-FFF2-40B4-BE49-F238E27FC236}">
                <a16:creationId xmlns:a16="http://schemas.microsoft.com/office/drawing/2014/main" id="{3B701EE3-5E17-438B-9CCD-BAE92E0EF4E4}"/>
              </a:ext>
            </a:extLst>
          </p:cNvPr>
          <p:cNvPicPr>
            <a:picLocks noChangeAspect="1"/>
          </p:cNvPicPr>
          <p:nvPr/>
        </p:nvPicPr>
        <p:blipFill rotWithShape="1">
          <a:blip r:embed="rId4"/>
          <a:srcRect l="-1" r="-1819"/>
          <a:stretch/>
        </p:blipFill>
        <p:spPr>
          <a:xfrm>
            <a:off x="2625074" y="3364135"/>
            <a:ext cx="7334648" cy="442931"/>
          </a:xfrm>
          <a:prstGeom prst="rect">
            <a:avLst/>
          </a:prstGeom>
        </p:spPr>
      </p:pic>
      <p:pic>
        <p:nvPicPr>
          <p:cNvPr id="10" name="Imagen 9">
            <a:extLst>
              <a:ext uri="{FF2B5EF4-FFF2-40B4-BE49-F238E27FC236}">
                <a16:creationId xmlns:a16="http://schemas.microsoft.com/office/drawing/2014/main" id="{9539C3E8-358E-44CD-8FC4-E6A99F272CAB}"/>
              </a:ext>
            </a:extLst>
          </p:cNvPr>
          <p:cNvPicPr>
            <a:picLocks noChangeAspect="1"/>
          </p:cNvPicPr>
          <p:nvPr/>
        </p:nvPicPr>
        <p:blipFill rotWithShape="1">
          <a:blip r:embed="rId5"/>
          <a:srcRect r="1943"/>
          <a:stretch/>
        </p:blipFill>
        <p:spPr>
          <a:xfrm>
            <a:off x="2625074" y="1826457"/>
            <a:ext cx="7192088" cy="536229"/>
          </a:xfrm>
          <a:prstGeom prst="rect">
            <a:avLst/>
          </a:prstGeom>
        </p:spPr>
      </p:pic>
      <p:pic>
        <p:nvPicPr>
          <p:cNvPr id="11" name="Imagen 10">
            <a:extLst>
              <a:ext uri="{FF2B5EF4-FFF2-40B4-BE49-F238E27FC236}">
                <a16:creationId xmlns:a16="http://schemas.microsoft.com/office/drawing/2014/main" id="{A8B4DF61-612D-4406-9FD6-C36A3ACDA081}"/>
              </a:ext>
            </a:extLst>
          </p:cNvPr>
          <p:cNvPicPr>
            <a:picLocks noChangeAspect="1"/>
          </p:cNvPicPr>
          <p:nvPr/>
        </p:nvPicPr>
        <p:blipFill>
          <a:blip r:embed="rId6"/>
          <a:stretch>
            <a:fillRect/>
          </a:stretch>
        </p:blipFill>
        <p:spPr>
          <a:xfrm>
            <a:off x="2625074" y="2466207"/>
            <a:ext cx="7192088" cy="743280"/>
          </a:xfrm>
          <a:prstGeom prst="rect">
            <a:avLst/>
          </a:prstGeom>
        </p:spPr>
      </p:pic>
      <p:cxnSp>
        <p:nvCxnSpPr>
          <p:cNvPr id="12" name="Conector recto 11">
            <a:extLst>
              <a:ext uri="{FF2B5EF4-FFF2-40B4-BE49-F238E27FC236}">
                <a16:creationId xmlns:a16="http://schemas.microsoft.com/office/drawing/2014/main" id="{AEFAE652-97AD-4997-93F8-FBBBE757FE18}"/>
              </a:ext>
            </a:extLst>
          </p:cNvPr>
          <p:cNvCxnSpPr/>
          <p:nvPr/>
        </p:nvCxnSpPr>
        <p:spPr>
          <a:xfrm>
            <a:off x="8728252" y="2857303"/>
            <a:ext cx="702260"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C4CA45C-F928-4172-9385-09CF1CF16E82}"/>
              </a:ext>
            </a:extLst>
          </p:cNvPr>
          <p:cNvCxnSpPr>
            <a:cxnSpLocks/>
          </p:cNvCxnSpPr>
          <p:nvPr/>
        </p:nvCxnSpPr>
        <p:spPr>
          <a:xfrm>
            <a:off x="7321929" y="2994945"/>
            <a:ext cx="1709092"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DAE1433C-E620-47B8-B502-CA6E9A2905E1}"/>
              </a:ext>
            </a:extLst>
          </p:cNvPr>
          <p:cNvCxnSpPr>
            <a:cxnSpLocks/>
          </p:cNvCxnSpPr>
          <p:nvPr/>
        </p:nvCxnSpPr>
        <p:spPr>
          <a:xfrm>
            <a:off x="7310410" y="3146435"/>
            <a:ext cx="1016000"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15" name="Conector recto 14">
            <a:extLst>
              <a:ext uri="{FF2B5EF4-FFF2-40B4-BE49-F238E27FC236}">
                <a16:creationId xmlns:a16="http://schemas.microsoft.com/office/drawing/2014/main" id="{043BBF3B-6C53-46BD-8BF3-2A734185488F}"/>
              </a:ext>
            </a:extLst>
          </p:cNvPr>
          <p:cNvCxnSpPr>
            <a:cxnSpLocks/>
          </p:cNvCxnSpPr>
          <p:nvPr/>
        </p:nvCxnSpPr>
        <p:spPr>
          <a:xfrm>
            <a:off x="7996916" y="4548838"/>
            <a:ext cx="1114349"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16" name="Conector recto 15">
            <a:extLst>
              <a:ext uri="{FF2B5EF4-FFF2-40B4-BE49-F238E27FC236}">
                <a16:creationId xmlns:a16="http://schemas.microsoft.com/office/drawing/2014/main" id="{B86578D4-268F-48DD-9472-5E73E09ACC5F}"/>
              </a:ext>
            </a:extLst>
          </p:cNvPr>
          <p:cNvCxnSpPr>
            <a:cxnSpLocks/>
          </p:cNvCxnSpPr>
          <p:nvPr/>
        </p:nvCxnSpPr>
        <p:spPr>
          <a:xfrm>
            <a:off x="7403355" y="4716394"/>
            <a:ext cx="967233"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17" name="Conector recto 16">
            <a:extLst>
              <a:ext uri="{FF2B5EF4-FFF2-40B4-BE49-F238E27FC236}">
                <a16:creationId xmlns:a16="http://schemas.microsoft.com/office/drawing/2014/main" id="{DE6678E7-1F87-44B1-99EF-762DC39ECC60}"/>
              </a:ext>
            </a:extLst>
          </p:cNvPr>
          <p:cNvCxnSpPr>
            <a:cxnSpLocks/>
          </p:cNvCxnSpPr>
          <p:nvPr/>
        </p:nvCxnSpPr>
        <p:spPr>
          <a:xfrm>
            <a:off x="8523021" y="2002784"/>
            <a:ext cx="1016000"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47FC64D8-BB82-4F3E-B9E8-930544B5D4B9}"/>
              </a:ext>
            </a:extLst>
          </p:cNvPr>
          <p:cNvCxnSpPr>
            <a:cxnSpLocks/>
          </p:cNvCxnSpPr>
          <p:nvPr/>
        </p:nvCxnSpPr>
        <p:spPr>
          <a:xfrm>
            <a:off x="7353939" y="2177083"/>
            <a:ext cx="662433"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334E251C-A7D6-DC6D-761A-2B08CE4A289F}"/>
              </a:ext>
            </a:extLst>
          </p:cNvPr>
          <p:cNvSpPr txBox="1"/>
          <p:nvPr/>
        </p:nvSpPr>
        <p:spPr>
          <a:xfrm>
            <a:off x="133362" y="1557620"/>
            <a:ext cx="2241476" cy="2677656"/>
          </a:xfrm>
          <a:prstGeom prst="rect">
            <a:avLst/>
          </a:prstGeom>
          <a:solidFill>
            <a:srgbClr val="5AA93A"/>
          </a:solidFill>
        </p:spPr>
        <p:txBody>
          <a:bodyPr wrap="square" rtlCol="0">
            <a:spAutoFit/>
          </a:bodyPr>
          <a:lstStyle/>
          <a:p>
            <a:r>
              <a:rPr lang="en-GB" sz="1400" dirty="0"/>
              <a:t>COLLATED REPRESENTATIVE</a:t>
            </a:r>
          </a:p>
          <a:p>
            <a:r>
              <a:rPr lang="en-GB" sz="1400" dirty="0"/>
              <a:t>SAMPLES OF DESCRIPTORS OF</a:t>
            </a:r>
          </a:p>
          <a:p>
            <a:r>
              <a:rPr lang="en-GB" sz="1400" dirty="0"/>
              <a:t>LANGUAGE COMPETENCES</a:t>
            </a:r>
          </a:p>
          <a:p>
            <a:r>
              <a:rPr lang="en-GB" sz="1400" dirty="0"/>
              <a:t>DEVELOPED FOR YOUNG LEARNERS</a:t>
            </a:r>
          </a:p>
          <a:p>
            <a:r>
              <a:rPr lang="en-GB" sz="1400" i="1" dirty="0">
                <a:effectLst/>
                <a:latin typeface="Calibri" panose="020F0502020204030204" pitchFamily="34" charset="0"/>
                <a:ea typeface="Arial" panose="020B0604020202020204" pitchFamily="34" charset="0"/>
              </a:rPr>
              <a:t>https://</a:t>
            </a:r>
            <a:r>
              <a:rPr lang="en-GB" sz="1400" i="1" dirty="0" err="1">
                <a:effectLst/>
                <a:latin typeface="Calibri" panose="020F0502020204030204" pitchFamily="34" charset="0"/>
                <a:ea typeface="Arial" panose="020B0604020202020204" pitchFamily="34" charset="0"/>
              </a:rPr>
              <a:t>www.coe.int</a:t>
            </a:r>
            <a:r>
              <a:rPr lang="en-GB" sz="1400" i="1" dirty="0">
                <a:effectLst/>
                <a:latin typeface="Calibri" panose="020F0502020204030204" pitchFamily="34" charset="0"/>
                <a:ea typeface="Arial" panose="020B0604020202020204" pitchFamily="34" charset="0"/>
              </a:rPr>
              <a:t>/</a:t>
            </a:r>
            <a:r>
              <a:rPr lang="en-GB" sz="1400" i="1" dirty="0" err="1">
                <a:effectLst/>
                <a:latin typeface="Calibri" panose="020F0502020204030204" pitchFamily="34" charset="0"/>
                <a:ea typeface="Arial" panose="020B0604020202020204" pitchFamily="34" charset="0"/>
              </a:rPr>
              <a:t>en</a:t>
            </a:r>
            <a:r>
              <a:rPr lang="en-GB" sz="1400" i="1" dirty="0">
                <a:effectLst/>
                <a:latin typeface="Calibri" panose="020F0502020204030204" pitchFamily="34" charset="0"/>
                <a:ea typeface="Arial" panose="020B0604020202020204" pitchFamily="34" charset="0"/>
              </a:rPr>
              <a:t>/web/common-</a:t>
            </a:r>
            <a:r>
              <a:rPr lang="en-GB" sz="1400" i="1" dirty="0" err="1">
                <a:effectLst/>
                <a:latin typeface="Calibri" panose="020F0502020204030204" pitchFamily="34" charset="0"/>
                <a:ea typeface="Arial" panose="020B0604020202020204" pitchFamily="34" charset="0"/>
              </a:rPr>
              <a:t>european</a:t>
            </a:r>
            <a:r>
              <a:rPr lang="en-GB" sz="1400" i="1" dirty="0">
                <a:effectLst/>
                <a:latin typeface="Calibri" panose="020F0502020204030204" pitchFamily="34" charset="0"/>
                <a:ea typeface="Arial" panose="020B0604020202020204" pitchFamily="34" charset="0"/>
              </a:rPr>
              <a:t>-framework-reference-languages/bank-of-supplementary-descriptors</a:t>
            </a:r>
            <a:endParaRPr lang="en-GB" sz="1400" i="1" dirty="0"/>
          </a:p>
          <a:p>
            <a:endParaRPr lang="en-GB" sz="1400" dirty="0"/>
          </a:p>
        </p:txBody>
      </p:sp>
      <p:sp>
        <p:nvSpPr>
          <p:cNvPr id="3" name="Google Shape;429;p40">
            <a:extLst>
              <a:ext uri="{FF2B5EF4-FFF2-40B4-BE49-F238E27FC236}">
                <a16:creationId xmlns:a16="http://schemas.microsoft.com/office/drawing/2014/main" id="{53BC2D28-762E-F910-FB0F-021FDCC7D7FA}"/>
              </a:ext>
            </a:extLst>
          </p:cNvPr>
          <p:cNvSpPr txBox="1">
            <a:spLocks/>
          </p:cNvSpPr>
          <p:nvPr/>
        </p:nvSpPr>
        <p:spPr>
          <a:xfrm>
            <a:off x="393076" y="4364067"/>
            <a:ext cx="1722048" cy="884713"/>
          </a:xfrm>
          <a:prstGeom prst="rect">
            <a:avLst/>
          </a:prstGeom>
          <a:ln>
            <a:solidFill>
              <a:schemeClr val="tx1"/>
            </a:solidFill>
          </a:ln>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262" indent="0">
              <a:buFont typeface="Arial" panose="020B0604020202020204" pitchFamily="34" charset="0"/>
              <a:buNone/>
            </a:pPr>
            <a:r>
              <a:rPr lang="en" sz="1600" b="1" dirty="0"/>
              <a:t>Appropriate topics</a:t>
            </a:r>
          </a:p>
        </p:txBody>
      </p:sp>
    </p:spTree>
    <p:extLst>
      <p:ext uri="{BB962C8B-B14F-4D97-AF65-F5344CB8AC3E}">
        <p14:creationId xmlns:p14="http://schemas.microsoft.com/office/powerpoint/2010/main" val="1352891455"/>
      </p:ext>
    </p:extLst>
  </p:cSld>
  <p:clrMapOvr>
    <a:masterClrMapping/>
  </p:clrMapOvr>
  <mc:AlternateContent xmlns:mc="http://schemas.openxmlformats.org/markup-compatibility/2006" xmlns:p14="http://schemas.microsoft.com/office/powerpoint/2010/main">
    <mc:Choice Requires="p14">
      <p:transition spd="slow" p14:dur="2000" advTm="103072"/>
    </mc:Choice>
    <mc:Fallback xmlns="">
      <p:transition spd="slow" advTm="1030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030CAAE4-B635-4B9F-B197-468C97E44ECC}"/>
              </a:ext>
            </a:extLst>
          </p:cNvPr>
          <p:cNvSpPr txBox="1">
            <a:spLocks/>
          </p:cNvSpPr>
          <p:nvPr/>
        </p:nvSpPr>
        <p:spPr>
          <a:xfrm>
            <a:off x="960000" y="390237"/>
            <a:ext cx="102720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3200" dirty="0"/>
              <a:t>Appendix 6: Examples of use of online interaction and mediation descriptors</a:t>
            </a:r>
          </a:p>
        </p:txBody>
      </p:sp>
      <p:pic>
        <p:nvPicPr>
          <p:cNvPr id="5" name="Imagen 4">
            <a:extLst>
              <a:ext uri="{FF2B5EF4-FFF2-40B4-BE49-F238E27FC236}">
                <a16:creationId xmlns:a16="http://schemas.microsoft.com/office/drawing/2014/main" id="{9C8BF2E8-26DC-4C40-964C-1123CBCB3E92}"/>
              </a:ext>
            </a:extLst>
          </p:cNvPr>
          <p:cNvPicPr>
            <a:picLocks noChangeAspect="1"/>
          </p:cNvPicPr>
          <p:nvPr/>
        </p:nvPicPr>
        <p:blipFill>
          <a:blip r:embed="rId2"/>
          <a:stretch>
            <a:fillRect/>
          </a:stretch>
        </p:blipFill>
        <p:spPr>
          <a:xfrm>
            <a:off x="2511500" y="1362007"/>
            <a:ext cx="7169000" cy="4534239"/>
          </a:xfrm>
          <a:prstGeom prst="rect">
            <a:avLst/>
          </a:prstGeom>
        </p:spPr>
      </p:pic>
      <p:sp>
        <p:nvSpPr>
          <p:cNvPr id="6" name="Elipse 5">
            <a:extLst>
              <a:ext uri="{FF2B5EF4-FFF2-40B4-BE49-F238E27FC236}">
                <a16:creationId xmlns:a16="http://schemas.microsoft.com/office/drawing/2014/main" id="{6562ACE2-E7A5-4B21-A1D4-C7DC6624513D}"/>
              </a:ext>
            </a:extLst>
          </p:cNvPr>
          <p:cNvSpPr/>
          <p:nvPr/>
        </p:nvSpPr>
        <p:spPr>
          <a:xfrm>
            <a:off x="2252475" y="4199631"/>
            <a:ext cx="7687049" cy="18262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
        <p:nvSpPr>
          <p:cNvPr id="7" name="Elipse 6">
            <a:extLst>
              <a:ext uri="{FF2B5EF4-FFF2-40B4-BE49-F238E27FC236}">
                <a16:creationId xmlns:a16="http://schemas.microsoft.com/office/drawing/2014/main" id="{A5ED749A-20B9-483E-833F-2B060A3C058F}"/>
              </a:ext>
            </a:extLst>
          </p:cNvPr>
          <p:cNvSpPr/>
          <p:nvPr/>
        </p:nvSpPr>
        <p:spPr>
          <a:xfrm>
            <a:off x="5283067" y="4358614"/>
            <a:ext cx="1057309" cy="14333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
        <p:nvSpPr>
          <p:cNvPr id="8" name="Elipse 7">
            <a:extLst>
              <a:ext uri="{FF2B5EF4-FFF2-40B4-BE49-F238E27FC236}">
                <a16:creationId xmlns:a16="http://schemas.microsoft.com/office/drawing/2014/main" id="{C579212A-0394-426F-8AEB-498588CDD870}"/>
              </a:ext>
            </a:extLst>
          </p:cNvPr>
          <p:cNvSpPr/>
          <p:nvPr/>
        </p:nvSpPr>
        <p:spPr>
          <a:xfrm>
            <a:off x="5283068" y="1800122"/>
            <a:ext cx="1293347" cy="4729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
        <p:nvSpPr>
          <p:cNvPr id="2" name="Elipse 1">
            <a:extLst>
              <a:ext uri="{FF2B5EF4-FFF2-40B4-BE49-F238E27FC236}">
                <a16:creationId xmlns:a16="http://schemas.microsoft.com/office/drawing/2014/main" id="{BFBEAD12-BB04-8C10-FBE9-39610F1E73AA}"/>
              </a:ext>
            </a:extLst>
          </p:cNvPr>
          <p:cNvSpPr/>
          <p:nvPr/>
        </p:nvSpPr>
        <p:spPr>
          <a:xfrm>
            <a:off x="6340377" y="4358614"/>
            <a:ext cx="1214843" cy="14333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Tree>
    <p:extLst>
      <p:ext uri="{BB962C8B-B14F-4D97-AF65-F5344CB8AC3E}">
        <p14:creationId xmlns:p14="http://schemas.microsoft.com/office/powerpoint/2010/main" val="629347873"/>
      </p:ext>
    </p:extLst>
  </p:cSld>
  <p:clrMapOvr>
    <a:masterClrMapping/>
  </p:clrMapOvr>
  <mc:AlternateContent xmlns:mc="http://schemas.openxmlformats.org/markup-compatibility/2006" xmlns:p14="http://schemas.microsoft.com/office/powerpoint/2010/main">
    <mc:Choice Requires="p14">
      <p:transition spd="slow" p14:dur="2000" advTm="103349"/>
    </mc:Choice>
    <mc:Fallback xmlns="">
      <p:transition spd="slow" advTm="1033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697B1407-ED91-4245-8248-D1B3F779A2A1}"/>
              </a:ext>
            </a:extLst>
          </p:cNvPr>
          <p:cNvSpPr txBox="1">
            <a:spLocks/>
          </p:cNvSpPr>
          <p:nvPr/>
        </p:nvSpPr>
        <p:spPr>
          <a:xfrm>
            <a:off x="331350" y="1458128"/>
            <a:ext cx="102720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 sz="3200" dirty="0"/>
              <a:t>Appendix 3: qualitative characteristics of spoken language</a:t>
            </a:r>
          </a:p>
        </p:txBody>
      </p:sp>
      <p:pic>
        <p:nvPicPr>
          <p:cNvPr id="5" name="Imagen 4">
            <a:extLst>
              <a:ext uri="{FF2B5EF4-FFF2-40B4-BE49-F238E27FC236}">
                <a16:creationId xmlns:a16="http://schemas.microsoft.com/office/drawing/2014/main" id="{E6EA01E8-5600-4DBC-9A26-85CFB2210F59}"/>
              </a:ext>
            </a:extLst>
          </p:cNvPr>
          <p:cNvPicPr>
            <a:picLocks noChangeAspect="1"/>
          </p:cNvPicPr>
          <p:nvPr/>
        </p:nvPicPr>
        <p:blipFill>
          <a:blip r:embed="rId2"/>
          <a:stretch>
            <a:fillRect/>
          </a:stretch>
        </p:blipFill>
        <p:spPr>
          <a:xfrm>
            <a:off x="581964" y="2817399"/>
            <a:ext cx="11024825" cy="347056"/>
          </a:xfrm>
          <a:prstGeom prst="rect">
            <a:avLst/>
          </a:prstGeom>
        </p:spPr>
      </p:pic>
      <p:pic>
        <p:nvPicPr>
          <p:cNvPr id="6" name="Imagen 5">
            <a:extLst>
              <a:ext uri="{FF2B5EF4-FFF2-40B4-BE49-F238E27FC236}">
                <a16:creationId xmlns:a16="http://schemas.microsoft.com/office/drawing/2014/main" id="{6F5F5A47-73F0-482F-B3A8-2F400DFBEEE9}"/>
              </a:ext>
            </a:extLst>
          </p:cNvPr>
          <p:cNvPicPr>
            <a:picLocks noChangeAspect="1"/>
          </p:cNvPicPr>
          <p:nvPr/>
        </p:nvPicPr>
        <p:blipFill>
          <a:blip r:embed="rId3"/>
          <a:stretch>
            <a:fillRect/>
          </a:stretch>
        </p:blipFill>
        <p:spPr>
          <a:xfrm>
            <a:off x="581964" y="3592197"/>
            <a:ext cx="11024825" cy="1206927"/>
          </a:xfrm>
          <a:prstGeom prst="rect">
            <a:avLst/>
          </a:prstGeom>
        </p:spPr>
      </p:pic>
    </p:spTree>
    <p:extLst>
      <p:ext uri="{BB962C8B-B14F-4D97-AF65-F5344CB8AC3E}">
        <p14:creationId xmlns:p14="http://schemas.microsoft.com/office/powerpoint/2010/main" val="3932163632"/>
      </p:ext>
    </p:extLst>
  </p:cSld>
  <p:clrMapOvr>
    <a:masterClrMapping/>
  </p:clrMapOvr>
  <mc:AlternateContent xmlns:mc="http://schemas.openxmlformats.org/markup-compatibility/2006" xmlns:p14="http://schemas.microsoft.com/office/powerpoint/2010/main">
    <mc:Choice Requires="p14">
      <p:transition spd="slow" p14:dur="2000" advTm="48362"/>
    </mc:Choice>
    <mc:Fallback xmlns="">
      <p:transition spd="slow" advTm="4836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EC52B07C-C44F-4B0D-85C2-728271919CFB}"/>
              </a:ext>
            </a:extLst>
          </p:cNvPr>
          <p:cNvSpPr txBox="1">
            <a:spLocks noGrp="1"/>
          </p:cNvSpPr>
          <p:nvPr>
            <p:ph type="title"/>
          </p:nvPr>
        </p:nvSpPr>
        <p:spPr>
          <a:xfrm>
            <a:off x="-868800" y="1198570"/>
            <a:ext cx="10272000" cy="763600"/>
          </a:xfrm>
          <a:prstGeom prst="rect">
            <a:avLst/>
          </a:prstGeom>
        </p:spPr>
        <p:txBody>
          <a:bodyPr spcFirstLastPara="1" vert="horz" wrap="square" lIns="121900" tIns="121900" rIns="121900" bIns="121900" rtlCol="0" anchor="t" anchorCtr="0">
            <a:noAutofit/>
          </a:bodyPr>
          <a:lstStyle/>
          <a:p>
            <a:pPr algn="ctr"/>
            <a:r>
              <a:rPr lang="en" sz="3200" dirty="0"/>
              <a:t>Appendix 4: evaluation scale for written texts</a:t>
            </a:r>
          </a:p>
        </p:txBody>
      </p:sp>
      <p:pic>
        <p:nvPicPr>
          <p:cNvPr id="5" name="Imagen 4">
            <a:extLst>
              <a:ext uri="{FF2B5EF4-FFF2-40B4-BE49-F238E27FC236}">
                <a16:creationId xmlns:a16="http://schemas.microsoft.com/office/drawing/2014/main" id="{1276C205-2182-4105-BB19-5215D991BD20}"/>
              </a:ext>
            </a:extLst>
          </p:cNvPr>
          <p:cNvPicPr>
            <a:picLocks noChangeAspect="1"/>
          </p:cNvPicPr>
          <p:nvPr/>
        </p:nvPicPr>
        <p:blipFill>
          <a:blip r:embed="rId2"/>
          <a:stretch>
            <a:fillRect/>
          </a:stretch>
        </p:blipFill>
        <p:spPr>
          <a:xfrm>
            <a:off x="343121" y="2156512"/>
            <a:ext cx="11304423" cy="2544975"/>
          </a:xfrm>
          <a:prstGeom prst="rect">
            <a:avLst/>
          </a:prstGeom>
        </p:spPr>
      </p:pic>
    </p:spTree>
    <p:extLst>
      <p:ext uri="{BB962C8B-B14F-4D97-AF65-F5344CB8AC3E}">
        <p14:creationId xmlns:p14="http://schemas.microsoft.com/office/powerpoint/2010/main" val="461683339"/>
      </p:ext>
    </p:extLst>
  </p:cSld>
  <p:clrMapOvr>
    <a:masterClrMapping/>
  </p:clrMapOvr>
  <mc:AlternateContent xmlns:mc="http://schemas.openxmlformats.org/markup-compatibility/2006" xmlns:p14="http://schemas.microsoft.com/office/powerpoint/2010/main">
    <mc:Choice Requires="p14">
      <p:transition spd="slow" p14:dur="2000" advTm="46592"/>
    </mc:Choice>
    <mc:Fallback xmlns="">
      <p:transition spd="slow" advTm="46592"/>
    </mc:Fallback>
  </mc:AlternateContent>
</p:sld>
</file>

<file path=ppt/theme/theme1.xml><?xml version="1.0" encoding="utf-8"?>
<a:theme xmlns:a="http://schemas.openxmlformats.org/drawingml/2006/main" name="Office Theme">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1102</Words>
  <Application>Microsoft Office PowerPoint</Application>
  <PresentationFormat>Widescreen</PresentationFormat>
  <Paragraphs>88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Anaheim</vt:lpstr>
      <vt:lpstr>Arial</vt:lpstr>
      <vt:lpstr>Arimo Medium</vt:lpstr>
      <vt:lpstr>Calibri</vt:lpstr>
      <vt:lpstr>Calibri Light</vt:lpstr>
      <vt:lpstr>Office Theme</vt:lpstr>
      <vt:lpstr>Constructive alignment in practice: designing tasks
</vt:lpstr>
      <vt:lpstr>Constructive alignment is harmonising learners’ needs, teaching, learning and assessment: In order to design a syllabus / a task / a set of tasks / an activity you need to bring in line the needs of the learners, the learning objectives, the teaching methodology, the tasks and how you assess the learners’ performance of the task(s). </vt:lpstr>
      <vt:lpstr>PowerPoint Presentation</vt:lpstr>
      <vt:lpstr>Using the Companion Volume to help us design tasks:  example    Our students are young learners, learning English at a B1 level, they will use English for travelling (leisure) and to interact with children their age. </vt:lpstr>
      <vt:lpstr>The  learner must be able to...</vt:lpstr>
      <vt:lpstr>PowerPoint Presentation</vt:lpstr>
      <vt:lpstr>PowerPoint Presentation</vt:lpstr>
      <vt:lpstr>PowerPoint Presentation</vt:lpstr>
      <vt:lpstr>Appendix 4: evaluation scale for written texts</vt:lpstr>
      <vt:lpstr>The objective of this task is for students to prepare a cultural trip to France for German students. To this end, they must:   </vt:lpstr>
      <vt:lpstr>Assessment: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Constructive alignment in practice</dc:title>
  <dc:creator>Julia Consuelo Zabala Delgado</dc:creator>
  <cp:lastModifiedBy>Christian Friedrich</cp:lastModifiedBy>
  <cp:revision>30</cp:revision>
  <dcterms:created xsi:type="dcterms:W3CDTF">2022-09-26T11:07:30Z</dcterms:created>
  <dcterms:modified xsi:type="dcterms:W3CDTF">2023-12-08T09:00:41Z</dcterms:modified>
</cp:coreProperties>
</file>